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8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57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93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75.xml" ContentType="application/vnd.openxmlformats-officedocument.presentationml.slide+xml"/>
  <Override PartName="/ppt/slides/slide88.xml" ContentType="application/vnd.openxmlformats-officedocument.presentationml.slide+xml"/>
  <Override PartName="/ppt/slides/slide68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74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7.xml" ContentType="application/vnd.openxmlformats-officedocument.presentationml.slide+xml"/>
  <Override PartName="/ppt/slides/slide69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8" r:id="rId2"/>
    <p:sldId id="352" r:id="rId3"/>
    <p:sldId id="353" r:id="rId4"/>
    <p:sldId id="288" r:id="rId5"/>
    <p:sldId id="289" r:id="rId6"/>
    <p:sldId id="268" r:id="rId7"/>
    <p:sldId id="325" r:id="rId8"/>
    <p:sldId id="269" r:id="rId9"/>
    <p:sldId id="270" r:id="rId10"/>
    <p:sldId id="318" r:id="rId11"/>
    <p:sldId id="285" r:id="rId12"/>
    <p:sldId id="326" r:id="rId13"/>
    <p:sldId id="327" r:id="rId14"/>
    <p:sldId id="328" r:id="rId15"/>
    <p:sldId id="329" r:id="rId16"/>
    <p:sldId id="330" r:id="rId17"/>
    <p:sldId id="331" r:id="rId18"/>
    <p:sldId id="271" r:id="rId19"/>
    <p:sldId id="280" r:id="rId20"/>
    <p:sldId id="332" r:id="rId21"/>
    <p:sldId id="260" r:id="rId22"/>
    <p:sldId id="279" r:id="rId23"/>
    <p:sldId id="272" r:id="rId24"/>
    <p:sldId id="287" r:id="rId25"/>
    <p:sldId id="286" r:id="rId26"/>
    <p:sldId id="273" r:id="rId27"/>
    <p:sldId id="290" r:id="rId28"/>
    <p:sldId id="319" r:id="rId29"/>
    <p:sldId id="274" r:id="rId30"/>
    <p:sldId id="291" r:id="rId31"/>
    <p:sldId id="320" r:id="rId32"/>
    <p:sldId id="333" r:id="rId33"/>
    <p:sldId id="262" r:id="rId34"/>
    <p:sldId id="334" r:id="rId35"/>
    <p:sldId id="321" r:id="rId36"/>
    <p:sldId id="335" r:id="rId37"/>
    <p:sldId id="275" r:id="rId38"/>
    <p:sldId id="276" r:id="rId39"/>
    <p:sldId id="277" r:id="rId40"/>
    <p:sldId id="336" r:id="rId41"/>
    <p:sldId id="278" r:id="rId42"/>
    <p:sldId id="359" r:id="rId43"/>
    <p:sldId id="337" r:id="rId44"/>
    <p:sldId id="266" r:id="rId45"/>
    <p:sldId id="293" r:id="rId46"/>
    <p:sldId id="338" r:id="rId47"/>
    <p:sldId id="281" r:id="rId48"/>
    <p:sldId id="282" r:id="rId49"/>
    <p:sldId id="324" r:id="rId50"/>
    <p:sldId id="283" r:id="rId51"/>
    <p:sldId id="322" r:id="rId52"/>
    <p:sldId id="339" r:id="rId53"/>
    <p:sldId id="284" r:id="rId54"/>
    <p:sldId id="340" r:id="rId55"/>
    <p:sldId id="358" r:id="rId56"/>
    <p:sldId id="341" r:id="rId57"/>
    <p:sldId id="323" r:id="rId58"/>
    <p:sldId id="267" r:id="rId59"/>
    <p:sldId id="265" r:id="rId60"/>
    <p:sldId id="292" r:id="rId61"/>
    <p:sldId id="342" r:id="rId62"/>
    <p:sldId id="343" r:id="rId63"/>
    <p:sldId id="351" r:id="rId64"/>
    <p:sldId id="294" r:id="rId65"/>
    <p:sldId id="295" r:id="rId66"/>
    <p:sldId id="296" r:id="rId67"/>
    <p:sldId id="298" r:id="rId68"/>
    <p:sldId id="297" r:id="rId69"/>
    <p:sldId id="299" r:id="rId70"/>
    <p:sldId id="300" r:id="rId71"/>
    <p:sldId id="301" r:id="rId72"/>
    <p:sldId id="302" r:id="rId73"/>
    <p:sldId id="349" r:id="rId74"/>
    <p:sldId id="303" r:id="rId75"/>
    <p:sldId id="317" r:id="rId76"/>
    <p:sldId id="304" r:id="rId77"/>
    <p:sldId id="305" r:id="rId78"/>
    <p:sldId id="306" r:id="rId79"/>
    <p:sldId id="307" r:id="rId80"/>
    <p:sldId id="308" r:id="rId81"/>
    <p:sldId id="310" r:id="rId82"/>
    <p:sldId id="309" r:id="rId83"/>
    <p:sldId id="311" r:id="rId84"/>
    <p:sldId id="312" r:id="rId85"/>
    <p:sldId id="313" r:id="rId86"/>
    <p:sldId id="314" r:id="rId87"/>
    <p:sldId id="315" r:id="rId88"/>
    <p:sldId id="350" r:id="rId89"/>
    <p:sldId id="316" r:id="rId90"/>
    <p:sldId id="354" r:id="rId91"/>
    <p:sldId id="355" r:id="rId92"/>
    <p:sldId id="356" r:id="rId93"/>
    <p:sldId id="357" r:id="rId94"/>
  </p:sldIdLst>
  <p:sldSz cx="9144000" cy="6858000" type="screen4x3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PIEDAD Y/O ADMINISTRADOS POR AEROCIVIL" id="{0A3DEC36-9E87-4681-9A6B-B053FDA545BD}">
          <p14:sldIdLst>
            <p14:sldId id="258"/>
            <p14:sldId id="352"/>
            <p14:sldId id="353"/>
            <p14:sldId id="288"/>
            <p14:sldId id="289"/>
            <p14:sldId id="268"/>
            <p14:sldId id="325"/>
            <p14:sldId id="269"/>
            <p14:sldId id="270"/>
            <p14:sldId id="318"/>
            <p14:sldId id="285"/>
            <p14:sldId id="326"/>
            <p14:sldId id="327"/>
            <p14:sldId id="328"/>
            <p14:sldId id="329"/>
            <p14:sldId id="330"/>
            <p14:sldId id="331"/>
            <p14:sldId id="271"/>
            <p14:sldId id="280"/>
            <p14:sldId id="332"/>
            <p14:sldId id="260"/>
            <p14:sldId id="279"/>
            <p14:sldId id="272"/>
            <p14:sldId id="287"/>
            <p14:sldId id="286"/>
            <p14:sldId id="273"/>
            <p14:sldId id="290"/>
            <p14:sldId id="319"/>
            <p14:sldId id="274"/>
            <p14:sldId id="291"/>
            <p14:sldId id="320"/>
            <p14:sldId id="333"/>
            <p14:sldId id="262"/>
            <p14:sldId id="334"/>
            <p14:sldId id="321"/>
            <p14:sldId id="335"/>
            <p14:sldId id="275"/>
            <p14:sldId id="276"/>
            <p14:sldId id="277"/>
            <p14:sldId id="336"/>
            <p14:sldId id="278"/>
            <p14:sldId id="359"/>
            <p14:sldId id="337"/>
            <p14:sldId id="266"/>
            <p14:sldId id="293"/>
            <p14:sldId id="338"/>
            <p14:sldId id="281"/>
            <p14:sldId id="282"/>
            <p14:sldId id="324"/>
            <p14:sldId id="283"/>
            <p14:sldId id="322"/>
            <p14:sldId id="339"/>
            <p14:sldId id="284"/>
            <p14:sldId id="340"/>
            <p14:sldId id="358"/>
            <p14:sldId id="341"/>
            <p14:sldId id="323"/>
            <p14:sldId id="267"/>
            <p14:sldId id="265"/>
          </p14:sldIdLst>
        </p14:section>
        <p14:section name="PORPIEDAD DE AEROCIVIL - CONCESIONADOS" id="{7F2D78ED-E4BF-4A8F-8779-39A09201AAF4}">
          <p14:sldIdLst>
            <p14:sldId id="292"/>
            <p14:sldId id="342"/>
            <p14:sldId id="343"/>
            <p14:sldId id="351"/>
            <p14:sldId id="294"/>
            <p14:sldId id="295"/>
            <p14:sldId id="296"/>
            <p14:sldId id="298"/>
            <p14:sldId id="297"/>
            <p14:sldId id="299"/>
            <p14:sldId id="300"/>
            <p14:sldId id="301"/>
            <p14:sldId id="302"/>
            <p14:sldId id="349"/>
            <p14:sldId id="303"/>
            <p14:sldId id="317"/>
            <p14:sldId id="304"/>
            <p14:sldId id="305"/>
            <p14:sldId id="306"/>
            <p14:sldId id="307"/>
            <p14:sldId id="308"/>
            <p14:sldId id="310"/>
            <p14:sldId id="309"/>
            <p14:sldId id="311"/>
            <p14:sldId id="312"/>
            <p14:sldId id="313"/>
            <p14:sldId id="314"/>
          </p14:sldIdLst>
        </p14:section>
        <p14:section name="PROPIEDAD DE ENTES TERRITORIALES, CONCESIONADOS Y OTRO MUNICIPALES" id="{99D470DC-0428-4BE2-B92A-72A729F779B0}">
          <p14:sldIdLst>
            <p14:sldId id="315"/>
            <p14:sldId id="350"/>
            <p14:sldId id="316"/>
            <p14:sldId id="354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71D3FF"/>
    <a:srgbClr val="009FE3"/>
    <a:srgbClr val="002060"/>
    <a:srgbClr val="95C11F"/>
    <a:srgbClr val="36A9E1"/>
    <a:srgbClr val="FFED00"/>
    <a:srgbClr val="F39200"/>
    <a:srgbClr val="E71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2022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05/11/2019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05/11/2019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26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4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69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413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142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002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2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1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89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564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3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043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741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9406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105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444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003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165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259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985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2666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62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702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9327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4713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9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679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9519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110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90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607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91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43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92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4447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93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37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58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1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59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0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25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99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630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50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8252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166639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PT AEROCIVIL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70085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PT AEROCIVIL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02947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69307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36497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PT AEROCIVIL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16331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PT AEROCIVIL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9807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hyperlink" Target="http://www.aerocivil.gov.co/atencion/estadisticas-de-las-actividades-aeronauticas/bases-de-datos" TargetMode="Externa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8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image" Target="../media/image7.emf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oletines-operacionale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hyperlink" Target="http://www.aerocivil.gov.co/servicios-a-la-navegacion/servicio-de-informacion-aeronautica-ais/aerodromo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hyperlink" Target="http://www.aerocivil.gov.co/atencion/estadisticas-de-las-actividades-aeronauticas/bases-de-dat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emf"/><Relationship Id="rId4" Type="http://schemas.openxmlformats.org/officeDocument/2006/relationships/hyperlink" Target="http://www.aerocivil.gov.co/aeropuertos/Catalogo%20de%20servicios%20actualizado/NUEVO%20CAT%C3%81LOGO%20-%202019.pdf?Web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hyperlink" Target="http://www.aerocivil.gov.co/atencion/estadisticas-de-las-actividades-aeronauticas/bases-de-dato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52.xml"/><Relationship Id="rId18" Type="http://schemas.openxmlformats.org/officeDocument/2006/relationships/slide" Target="slide58.xml"/><Relationship Id="rId26" Type="http://schemas.openxmlformats.org/officeDocument/2006/relationships/slide" Target="slide76.xml"/><Relationship Id="rId39" Type="http://schemas.openxmlformats.org/officeDocument/2006/relationships/slide" Target="slide90.xml"/><Relationship Id="rId21" Type="http://schemas.openxmlformats.org/officeDocument/2006/relationships/slide" Target="slide64.xml"/><Relationship Id="rId34" Type="http://schemas.openxmlformats.org/officeDocument/2006/relationships/slide" Target="slide86.xml"/><Relationship Id="rId42" Type="http://schemas.openxmlformats.org/officeDocument/2006/relationships/slide" Target="slide93.xml"/><Relationship Id="rId7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56.xml"/><Relationship Id="rId20" Type="http://schemas.openxmlformats.org/officeDocument/2006/relationships/slide" Target="slide60.xml"/><Relationship Id="rId29" Type="http://schemas.openxmlformats.org/officeDocument/2006/relationships/slide" Target="slide79.xml"/><Relationship Id="rId41" Type="http://schemas.openxmlformats.org/officeDocument/2006/relationships/slide" Target="slide9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11" Type="http://schemas.openxmlformats.org/officeDocument/2006/relationships/slide" Target="slide50.xml"/><Relationship Id="rId24" Type="http://schemas.openxmlformats.org/officeDocument/2006/relationships/slide" Target="slide70.xml"/><Relationship Id="rId32" Type="http://schemas.openxmlformats.org/officeDocument/2006/relationships/slide" Target="slide84.xml"/><Relationship Id="rId37" Type="http://schemas.openxmlformats.org/officeDocument/2006/relationships/slide" Target="slide74.xml"/><Relationship Id="rId40" Type="http://schemas.openxmlformats.org/officeDocument/2006/relationships/slide" Target="slide91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slide" Target="slide68.xml"/><Relationship Id="rId28" Type="http://schemas.openxmlformats.org/officeDocument/2006/relationships/slide" Target="slide78.xml"/><Relationship Id="rId36" Type="http://schemas.openxmlformats.org/officeDocument/2006/relationships/slide" Target="slide89.xml"/><Relationship Id="rId10" Type="http://schemas.openxmlformats.org/officeDocument/2006/relationships/slide" Target="slide49.xml"/><Relationship Id="rId19" Type="http://schemas.openxmlformats.org/officeDocument/2006/relationships/slide" Target="slide59.xml"/><Relationship Id="rId31" Type="http://schemas.openxmlformats.org/officeDocument/2006/relationships/slide" Target="slide83.xml"/><Relationship Id="rId44" Type="http://schemas.openxmlformats.org/officeDocument/2006/relationships/slide" Target="slide42.xml"/><Relationship Id="rId4" Type="http://schemas.openxmlformats.org/officeDocument/2006/relationships/slide" Target="slide40.xml"/><Relationship Id="rId9" Type="http://schemas.openxmlformats.org/officeDocument/2006/relationships/slide" Target="slide48.xml"/><Relationship Id="rId14" Type="http://schemas.openxmlformats.org/officeDocument/2006/relationships/slide" Target="slide53.xml"/><Relationship Id="rId22" Type="http://schemas.openxmlformats.org/officeDocument/2006/relationships/slide" Target="slide66.xml"/><Relationship Id="rId27" Type="http://schemas.openxmlformats.org/officeDocument/2006/relationships/slide" Target="slide77.xml"/><Relationship Id="rId30" Type="http://schemas.openxmlformats.org/officeDocument/2006/relationships/slide" Target="slide81.xml"/><Relationship Id="rId35" Type="http://schemas.openxmlformats.org/officeDocument/2006/relationships/slide" Target="slide87.xml"/><Relationship Id="rId43" Type="http://schemas.openxmlformats.org/officeDocument/2006/relationships/slide" Target="slide55.xml"/><Relationship Id="rId8" Type="http://schemas.openxmlformats.org/officeDocument/2006/relationships/slide" Target="slide47.xml"/><Relationship Id="rId3" Type="http://schemas.openxmlformats.org/officeDocument/2006/relationships/image" Target="../media/image7.emf"/><Relationship Id="rId12" Type="http://schemas.openxmlformats.org/officeDocument/2006/relationships/slide" Target="slide51.xml"/><Relationship Id="rId17" Type="http://schemas.openxmlformats.org/officeDocument/2006/relationships/slide" Target="slide57.xml"/><Relationship Id="rId25" Type="http://schemas.openxmlformats.org/officeDocument/2006/relationships/slide" Target="slide72.xml"/><Relationship Id="rId33" Type="http://schemas.openxmlformats.org/officeDocument/2006/relationships/slide" Target="slide85.xml"/><Relationship Id="rId38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oletines-operacionales" TargetMode="External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5" Type="http://schemas.openxmlformats.org/officeDocument/2006/relationships/hyperlink" Target="http://www.aerocivil.gov.co/servicios-a-la-navegacion/servicio-de-informacion-aeronautica-ais/aerodromos" TargetMode="External"/><Relationship Id="rId4" Type="http://schemas.openxmlformats.org/officeDocument/2006/relationships/hyperlink" Target="http://www.aerocivil.gov.co/aeropuertos/Catalogo%20de%20servicios%20actualizado/NUEVO%20CAT%C3%81LOGO%20-%202019.pdf?Web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hyperlink" Target="http://www.aerocivil.gov.co/atencion/estadisticas-de-las-actividades-aeronauticas/boletines-operacional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oletines-operacionale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eropuertos/Catalogo%20de%20servicios%20actualizado/NUEVO%20CAT%C3%81LOGO%20-%202019.pdf?Web=1" TargetMode="External"/><Relationship Id="rId2" Type="http://schemas.openxmlformats.org/officeDocument/2006/relationships/hyperlink" Target="http://www.aerocivil.gov.co/atencion/estadisticas-de-las-actividades-aeronauticas/boletines-operacional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hyperlink" Target="http://www.aerocivil.gov.co/servicios-a-la-navegacion/servicio-de-informacion-aeronautica-ais/aerodromo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emf"/><Relationship Id="rId5" Type="http://schemas.openxmlformats.org/officeDocument/2006/relationships/hyperlink" Target="http://www.aerocivil.gov.co/atencion/estadisticas-de-las-actividades-aeronauticas/boletines-operacionales" TargetMode="External"/><Relationship Id="rId4" Type="http://schemas.openxmlformats.org/officeDocument/2006/relationships/hyperlink" Target="http://www.aerocivil.gov.co/servicios-a-la-navegacion/servicio-de-informacion-aeronautica-ais/aerodromo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aerocivil.gov.co/atencion/estadisticas-de-las-actividades-aeronauticas/bases-de-dato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erocivil.gov.co/servicios-a-la-navegacion/servicio-de-informacion-aeronautica-ais/aerodromos" TargetMode="External"/><Relationship Id="rId5" Type="http://schemas.openxmlformats.org/officeDocument/2006/relationships/image" Target="../media/image9.emf"/><Relationship Id="rId4" Type="http://schemas.openxmlformats.org/officeDocument/2006/relationships/hyperlink" Target="http://www.aerocivil.gov.co/aeropuertos/Catalogo%20de%20servicios%20actualizado/NUEVO%20CAT%C3%81LOGO%20-%202019.pdf?Web=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eropuertos/Catalogo%20de%20servicios%20actualizado/NUEVO%20CAT%C3%81LOGO%20-%202019.pdf?Web=1" TargetMode="External"/><Relationship Id="rId2" Type="http://schemas.openxmlformats.org/officeDocument/2006/relationships/hyperlink" Target="http://www.aerocivil.gov.co/atencion/estadisticas-de-las-actividades-aeronauticas/boletines-operacional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eropuertos/Catalogo%20de%20servicios%20actualizado/NUEVO%20CAT%C3%81LOGO%20-%202019.pdf?Web=1" TargetMode="External"/><Relationship Id="rId2" Type="http://schemas.openxmlformats.org/officeDocument/2006/relationships/hyperlink" Target="http://www.aerocivil.gov.co/atencion/estadisticas-de-las-actividades-aeronauticas/bases-de-dat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hyperlink" Target="http://www.aerocivil.gov.co/atencion/estadisticas-de-las-actividades-aeronauticas/boletines-operacional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oletines-operacionales" TargetMode="External"/><Relationship Id="rId2" Type="http://schemas.openxmlformats.org/officeDocument/2006/relationships/hyperlink" Target="http://www.aerocivil.gov.co/servicios-a-la-navegacion/servicio-de-informacion-aeronautica-ais/aerodromo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eropuertos/Catalogo%20de%20servicios%20actualizado/NUEVO%20CAT%C3%81LOGO%20-%202019.pdf?Web=1" TargetMode="External"/><Relationship Id="rId2" Type="http://schemas.openxmlformats.org/officeDocument/2006/relationships/hyperlink" Target="http://www.aerocivil.gov.co/atencion/estadisticas-de-las-actividades-aeronauticas/boletines-operacional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hyperlink" Target="http://www.aerocivil.gov.co/servicios-a-la-navegacion/servicio-de-informacion-aeronautica-ais/aerodromo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emf"/><Relationship Id="rId5" Type="http://schemas.openxmlformats.org/officeDocument/2006/relationships/hyperlink" Target="http://www.aerocivil.gov.co/atencion/estadisticas-de-las-actividades-aeronauticas/boletines-operacionales" TargetMode="External"/><Relationship Id="rId4" Type="http://schemas.openxmlformats.org/officeDocument/2006/relationships/hyperlink" Target="http://www.aerocivil.gov.co/servicios-a-la-navegacion/servicio-de-informacion-aeronautica-ais/aerodromos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emf"/><Relationship Id="rId5" Type="http://schemas.openxmlformats.org/officeDocument/2006/relationships/image" Target="../media/image118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atencion/estadisticas-de-las-actividades-aeronauticas/bases-de-datos" TargetMode="External"/><Relationship Id="rId2" Type="http://schemas.openxmlformats.org/officeDocument/2006/relationships/hyperlink" Target="http://www.aerocivil.gov.co/aeropuertos/Catalogo%20de%20servicios%20actualizado/NUEVO%20CAT%C3%81LOGO%20-%202019.pdf?Web=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emf"/><Relationship Id="rId5" Type="http://schemas.openxmlformats.org/officeDocument/2006/relationships/image" Target="../media/image130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emf"/><Relationship Id="rId5" Type="http://schemas.openxmlformats.org/officeDocument/2006/relationships/image" Target="../media/image134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emf"/><Relationship Id="rId5" Type="http://schemas.openxmlformats.org/officeDocument/2006/relationships/image" Target="../media/image150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3.emf"/><Relationship Id="rId5" Type="http://schemas.openxmlformats.org/officeDocument/2006/relationships/image" Target="../media/image152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5.emf"/><Relationship Id="rId5" Type="http://schemas.openxmlformats.org/officeDocument/2006/relationships/image" Target="../media/image154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emf"/><Relationship Id="rId5" Type="http://schemas.openxmlformats.org/officeDocument/2006/relationships/image" Target="../media/image158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civil.gov.co/servicios-a-la-navegacion/servicio-de-informacion-aeronautica-ais/aerodromo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hyperlink" Target="http://www.aerocivil.gov.co/atencion/estadisticas-de-las-actividades-aeronauticas/boletines-operaciona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58CC0-E320-42BD-B8DA-D9437CDC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81" y="2602600"/>
            <a:ext cx="6336438" cy="947725"/>
          </a:xfrm>
        </p:spPr>
        <p:txBody>
          <a:bodyPr>
            <a:normAutofit/>
          </a:bodyPr>
          <a:lstStyle/>
          <a:p>
            <a:pPr algn="ctr">
              <a:lnSpc>
                <a:spcPts val="2500"/>
              </a:lnSpc>
            </a:pPr>
            <a:r>
              <a:rPr lang="es-CO" sz="3200" dirty="0">
                <a:solidFill>
                  <a:srgbClr val="002060"/>
                </a:solidFill>
                <a:latin typeface="Arial Black" panose="020B0A04020102020204" pitchFamily="34" charset="0"/>
              </a:rPr>
              <a:t>DE LOS AEROPUERTOS COLOMBIANOS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13C529-CEE3-4E34-8A7F-E064B2F2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846"/>
            <a:ext cx="9144000" cy="483154"/>
          </a:xfrm>
          <a:prstGeom prst="rect">
            <a:avLst/>
          </a:prstGeom>
        </p:spPr>
      </p:pic>
      <p:cxnSp>
        <p:nvCxnSpPr>
          <p:cNvPr id="13" name="Conector recto 12"/>
          <p:cNvCxnSpPr>
            <a:cxnSpLocks/>
          </p:cNvCxnSpPr>
          <p:nvPr/>
        </p:nvCxnSpPr>
        <p:spPr>
          <a:xfrm>
            <a:off x="2059619" y="3441575"/>
            <a:ext cx="505139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67B9DD5-F6CE-4F3B-A9F5-B112E71E7CC7}"/>
              </a:ext>
            </a:extLst>
          </p:cNvPr>
          <p:cNvSpPr txBox="1"/>
          <p:nvPr/>
        </p:nvSpPr>
        <p:spPr>
          <a:xfrm>
            <a:off x="1784412" y="3532446"/>
            <a:ext cx="5575177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ES" sz="2000" dirty="0">
                <a:solidFill>
                  <a:schemeClr val="tx2"/>
                </a:solidFill>
              </a:rPr>
              <a:t>Grupo de Marketing y Gestión Económica</a:t>
            </a:r>
          </a:p>
          <a:p>
            <a:pPr algn="ctr">
              <a:lnSpc>
                <a:spcPts val="1800"/>
              </a:lnSpc>
            </a:pPr>
            <a:r>
              <a:rPr lang="es-ES" dirty="0">
                <a:solidFill>
                  <a:schemeClr val="tx2"/>
                </a:solidFill>
              </a:rPr>
              <a:t>OFICINA DE COMERCIALIZACIÓN E INVERSIÓN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23902" y="2075071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spc="300" dirty="0">
                <a:solidFill>
                  <a:srgbClr val="009FE3"/>
                </a:solidFill>
                <a:latin typeface="Arial Black" panose="020B0A04020102020204" pitchFamily="34" charset="0"/>
              </a:rPr>
              <a:t>EL ABC</a:t>
            </a:r>
            <a:endParaRPr lang="es-CO" sz="4000" dirty="0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2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09898"/>
            <a:ext cx="4190257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28128" y="2177219"/>
            <a:ext cx="4033823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SKHA.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CPL.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03 43 25,67 N -Longitud 75 27 55,48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1.200 largo x 15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24°C.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2461302.</a:t>
            </a:r>
          </a:p>
          <a:p>
            <a:r>
              <a:rPr lang="es-CO" sz="1000" dirty="0"/>
              <a:t>Horario operación aeropuerto: </a:t>
            </a:r>
            <a:r>
              <a:rPr lang="es-ES" b="0" dirty="0"/>
              <a:t>HJ (entre la salida y la puesta del sol) </a:t>
            </a:r>
            <a:r>
              <a:rPr lang="es-CO" b="0" dirty="0"/>
              <a:t>Lunes a Domingo.</a:t>
            </a:r>
          </a:p>
          <a:p>
            <a:endParaRPr lang="es-CO" b="0" dirty="0"/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72703" y="2816264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NAVAS PARDO (CPL):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7323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75809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NAVAS PARDO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92068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47.397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2.124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28105"/>
            <a:ext cx="227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Chaparral - Tolima: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1088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9646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1462" y="1698815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99767" y="274964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34247" y="617446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30459" y="4690176"/>
            <a:ext cx="386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en su mayoría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34248" y="5701192"/>
            <a:ext cx="40277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228128" y="4141822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9E266E-223E-4539-80D7-3AB0DA36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767" y="3190951"/>
            <a:ext cx="3603864" cy="153005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30459" y="5906386"/>
            <a:ext cx="39563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5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811462" y="24106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BC5E49-4D1F-454F-93B7-4232ACED890B}"/>
              </a:ext>
            </a:extLst>
          </p:cNvPr>
          <p:cNvSpPr txBox="1"/>
          <p:nvPr/>
        </p:nvSpPr>
        <p:spPr>
          <a:xfrm>
            <a:off x="4730459" y="5702562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C93E8-6E3F-44E1-A7DC-8A9F7E89F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462" y="5023652"/>
            <a:ext cx="3592169" cy="6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80658"/>
            <a:ext cx="4408185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20663" y="2316815"/>
            <a:ext cx="449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SKGY.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GYM.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04 48 45,00 N -Longitud 074 03 54,30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1.720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14°C.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(1) 2962913.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3.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 y Transporte Público Intermunicipal.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Primeros Auxilios.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08353" y="2859146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GUAYMARAL (GYM):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4" y="129079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9854" y="576043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GUAYMARAL - FLAMINIO SUAREZ CAMACHO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60839" y="6135620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2828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138.822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80.44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98865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Chía - Cundinamarca: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8164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722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517D72-5B99-4D7E-860E-A30A06A64DFB}"/>
              </a:ext>
            </a:extLst>
          </p:cNvPr>
          <p:cNvSpPr txBox="1"/>
          <p:nvPr/>
        </p:nvSpPr>
        <p:spPr>
          <a:xfrm>
            <a:off x="181570" y="5744121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08353" y="1783309"/>
            <a:ext cx="3782448" cy="103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08353" y="2874699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37121" y="5773902"/>
            <a:ext cx="38770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4430599-7FF1-420C-9C91-397F22631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177" y="3126399"/>
            <a:ext cx="3588674" cy="152360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7A002EE-8F80-4339-BFD0-A3D34D021FBA}"/>
              </a:ext>
            </a:extLst>
          </p:cNvPr>
          <p:cNvSpPr txBox="1"/>
          <p:nvPr/>
        </p:nvSpPr>
        <p:spPr>
          <a:xfrm>
            <a:off x="4771544" y="4639518"/>
            <a:ext cx="3384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CCD9020-3C6E-4E86-85CD-EDDFC853B02C}"/>
              </a:ext>
            </a:extLst>
          </p:cNvPr>
          <p:cNvSpPr txBox="1"/>
          <p:nvPr/>
        </p:nvSpPr>
        <p:spPr>
          <a:xfrm>
            <a:off x="4808353" y="254403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A7AB2E-72CF-4D0B-BDB0-B31060B0AFA5}"/>
              </a:ext>
            </a:extLst>
          </p:cNvPr>
          <p:cNvSpPr txBox="1"/>
          <p:nvPr/>
        </p:nvSpPr>
        <p:spPr>
          <a:xfrm>
            <a:off x="4730910" y="553759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1A8C14-95BD-4586-B603-FC5C1ECA9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77" y="4869319"/>
            <a:ext cx="3588674" cy="6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46150"/>
            <a:ext cx="4033823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71029" y="2202155"/>
            <a:ext cx="3824245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SKBR.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BIC.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08 53 04.22 N -Longitud 74 41 00.55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1.530 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29°C.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7911476.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01307" y="279109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BERÁSTEGUI (BIC):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8" y="155291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8" y="600709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BERÁSTEGUI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8320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69.144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751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64357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Ciénaga de Oro - Córdoba: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4713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3271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4" y="1469153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01307" y="1769723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01307" y="2766205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71013" y="614956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43694" y="4527087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pt-BR" i="0" dirty="0"/>
              <a:t>N/R: No registra estadísticas.</a:t>
            </a:r>
            <a:endParaRPr lang="es-CO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71013" y="5725475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73E1235-A7A8-4337-8CEC-A01D8EDE774E}"/>
              </a:ext>
            </a:extLst>
          </p:cNvPr>
          <p:cNvSpPr txBox="1"/>
          <p:nvPr/>
        </p:nvSpPr>
        <p:spPr>
          <a:xfrm>
            <a:off x="4743694" y="5724061"/>
            <a:ext cx="37864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1C7DF2-96D3-4F44-AA96-040F004C724D}"/>
              </a:ext>
            </a:extLst>
          </p:cNvPr>
          <p:cNvSpPr txBox="1"/>
          <p:nvPr/>
        </p:nvSpPr>
        <p:spPr>
          <a:xfrm>
            <a:off x="4801307" y="2488749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93EB999-BC85-4560-ACF2-EAD2CA5811FC}"/>
              </a:ext>
            </a:extLst>
          </p:cNvPr>
          <p:cNvSpPr txBox="1"/>
          <p:nvPr/>
        </p:nvSpPr>
        <p:spPr>
          <a:xfrm>
            <a:off x="276604" y="4188809"/>
            <a:ext cx="387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792C36-574D-4C05-9A3D-9A2D24974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07" y="3089681"/>
            <a:ext cx="3471825" cy="14740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B3B680C-FC4B-4DEA-9B06-DF09B6088BE4}"/>
              </a:ext>
            </a:extLst>
          </p:cNvPr>
          <p:cNvSpPr txBox="1"/>
          <p:nvPr/>
        </p:nvSpPr>
        <p:spPr>
          <a:xfrm>
            <a:off x="4743694" y="543449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BF34CF-AEEF-4B3C-A283-17ADF738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07" y="4785437"/>
            <a:ext cx="3471825" cy="6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0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89297"/>
            <a:ext cx="4230544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59604" y="2192588"/>
            <a:ext cx="3970940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SKCM.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CIM.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22 05.35 N-Longitud 73 58 15.67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1.160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31°C.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8332590.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6517" y="276468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GUSTAVO ROJAS PINILLA (CIM):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" y="233648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6979" y="636222"/>
            <a:ext cx="372154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GUSTAVO ROJAS PINILLA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71467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49.593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3.166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100750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Cimitarra - Santander: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9028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7586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92101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56517" y="1754453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62582" y="2737256"/>
            <a:ext cx="387008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59604" y="6170340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11017" y="4621052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59604" y="5728492"/>
            <a:ext cx="3750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11017" y="5732299"/>
            <a:ext cx="38700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62582" y="243207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88974" y="4195628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9E4233-2FA7-46B3-8911-812BDC7F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82" y="3100955"/>
            <a:ext cx="3645009" cy="154752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3171904F-6DB0-4C48-83AA-7047279E0C26}"/>
              </a:ext>
            </a:extLst>
          </p:cNvPr>
          <p:cNvSpPr txBox="1"/>
          <p:nvPr/>
        </p:nvSpPr>
        <p:spPr>
          <a:xfrm>
            <a:off x="4711017" y="551542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FB3A1F-0DD5-48E7-8372-4F408CEDD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517" y="4836941"/>
            <a:ext cx="3631822" cy="7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33836"/>
            <a:ext cx="4089821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73606" y="2190213"/>
            <a:ext cx="3916216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SKCD.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COG.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04 19.06 N-Longitud 76 40 35.86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1.150 largo x 10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6827210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80966" y="2807116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MANDINGA (COG):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" y="178998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6979" y="581572"/>
            <a:ext cx="254968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MANDINGA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1600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15.334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890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52043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Condoto - Chocó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3482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2040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1" y="1488290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79452" y="175344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79452" y="2746134"/>
            <a:ext cx="385321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74970" y="6168706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98449" y="4512628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173606" y="5720122"/>
            <a:ext cx="3694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01933" y="5744505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79452" y="245707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174970" y="4209342"/>
            <a:ext cx="369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17F6F13-7490-43A3-B555-B9714B5D5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52" y="3063948"/>
            <a:ext cx="3506055" cy="148853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A1A66C21-6FE5-47A9-95D9-135DAAA81076}"/>
              </a:ext>
            </a:extLst>
          </p:cNvPr>
          <p:cNvSpPr txBox="1"/>
          <p:nvPr/>
        </p:nvSpPr>
        <p:spPr>
          <a:xfrm>
            <a:off x="4698449" y="540204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A69AA1-F8E0-4362-A04B-0817EB38B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452" y="4747375"/>
            <a:ext cx="3506054" cy="6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881145"/>
            <a:ext cx="418138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20867" y="2135797"/>
            <a:ext cx="4023697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SKCN.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RAV.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19 0.33 N-Longitud 70 12 39.23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1.112 largo x 18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5874885.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4802" y="2774065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CRAVO NORTE (RAV):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1" y="132897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2491" y="535471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CRAVO NORTE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7480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3.190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5.301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893086"/>
            <a:ext cx="262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Cravo Norte - Arauca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7586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6144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56587" y="1445220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59611" y="1753618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54802" y="2728379"/>
            <a:ext cx="387786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20867" y="619078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30459" y="4479607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20867" y="5710138"/>
            <a:ext cx="3828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20851" y="5726734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59611" y="244807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43852" y="4143307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B1ADD1-B702-4184-9F15-2F15525D5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25" y="3049063"/>
            <a:ext cx="3471825" cy="1474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0F8AC0-A720-456F-9976-22C6B70FE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226" y="4775280"/>
            <a:ext cx="3471824" cy="67026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A671ADC-139F-467F-AD25-CF736E14602C}"/>
              </a:ext>
            </a:extLst>
          </p:cNvPr>
          <p:cNvSpPr txBox="1"/>
          <p:nvPr/>
        </p:nvSpPr>
        <p:spPr>
          <a:xfrm>
            <a:off x="4729872" y="540928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5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2756" y="872186"/>
            <a:ext cx="4104567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17244" y="2108975"/>
            <a:ext cx="3967750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SKBC.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ELB.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09 02 34.03 N-Longitud 73 58 17.22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1.125 largo x 28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(5) 4293438.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669654" y="280079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LAS FLORES (ELB):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95" y="101586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73595" y="504160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LAS FLORES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17791" y="127211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56.097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816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55656" y="89039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Banco - Magdalena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96358" y="137317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88954" y="165875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03322" y="1497462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669654" y="1796132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669654" y="2763890"/>
            <a:ext cx="3963016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37188" y="618251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31810" y="4547443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38631" y="5697999"/>
            <a:ext cx="3900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16612" y="5697999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682774" y="2499529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17244" y="4133625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D1018F-4036-4755-A784-C78AEB745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74" y="3124585"/>
            <a:ext cx="3471825" cy="14740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AB0E6D7-8A1C-441A-8F53-7A819C790B31}"/>
              </a:ext>
            </a:extLst>
          </p:cNvPr>
          <p:cNvSpPr txBox="1"/>
          <p:nvPr/>
        </p:nvSpPr>
        <p:spPr>
          <a:xfrm>
            <a:off x="4596524" y="541898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F3DD71-97B3-41D4-94A2-F6111CF14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988" y="4802573"/>
            <a:ext cx="3471822" cy="6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16617"/>
            <a:ext cx="4033826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300038" y="2193415"/>
            <a:ext cx="3795237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SKGI.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GIR.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04 16 34.67 N-Longitud 74 47 45.98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1.600 largo x 22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</a:t>
            </a:r>
            <a:r>
              <a:rPr lang="es-CO" sz="1000" dirty="0"/>
              <a:t> </a:t>
            </a:r>
            <a:r>
              <a:rPr lang="es-CO" sz="1000" b="0" dirty="0"/>
              <a:t>3208792261.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660777" y="277375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SANTIAGO VILA (GIR):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44504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47078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SANTIAGO VILA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1654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29.478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95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34824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Flandes - Tolima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1760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031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2" y="1475998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660777" y="176548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660777" y="2746134"/>
            <a:ext cx="3958706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00038" y="619078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579774" y="4512186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300038" y="5718247"/>
            <a:ext cx="3795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591594" y="5673194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660777" y="2437746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300038" y="4224738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415283-C88A-420A-8B54-0F479192D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69" y="3034684"/>
            <a:ext cx="3603866" cy="153005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EE6053B-ADC7-46B8-A1FC-B71DBA6E2416}"/>
              </a:ext>
            </a:extLst>
          </p:cNvPr>
          <p:cNvSpPr txBox="1"/>
          <p:nvPr/>
        </p:nvSpPr>
        <p:spPr>
          <a:xfrm>
            <a:off x="4591594" y="542704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8D48B2-EC2E-4896-B48F-5C2E050B4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598" y="4758678"/>
            <a:ext cx="3599937" cy="6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71789"/>
            <a:ext cx="4452525" cy="100759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19537" y="2004437"/>
            <a:ext cx="4491058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SKFL.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FLA.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01 35 21,74 N-Longitud 075 33 52,34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1.369</a:t>
            </a:r>
            <a:r>
              <a:rPr lang="es-CO" sz="1000" dirty="0"/>
              <a:t> </a:t>
            </a:r>
            <a:r>
              <a:rPr lang="es-CO" sz="1000" b="0" dirty="0"/>
              <a:t>largo x 30 ancho.**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33°C.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2962609.</a:t>
            </a:r>
          </a:p>
          <a:p>
            <a:r>
              <a:rPr lang="es-CO" sz="1000" dirty="0"/>
              <a:t>Horario operación aeropuerto: </a:t>
            </a:r>
          </a:p>
          <a:p>
            <a:pPr marL="0" indent="0">
              <a:buNone/>
            </a:pPr>
            <a:r>
              <a:rPr lang="es-CO" sz="1000" b="0" dirty="0"/>
              <a:t>      </a:t>
            </a:r>
            <a:r>
              <a:rPr lang="es-ES" sz="1000" b="0" dirty="0"/>
              <a:t>0000-0100 y 1300-2359 UTC lunes. </a:t>
            </a:r>
          </a:p>
          <a:p>
            <a:pPr marL="0" indent="0">
              <a:buNone/>
            </a:pPr>
            <a:r>
              <a:rPr lang="es-ES" sz="1000" b="0" dirty="0"/>
              <a:t>      0000-0300 Y 1300-2359 UTC Martes, Miércoles, Jueves, viernes.</a:t>
            </a:r>
          </a:p>
          <a:p>
            <a:pPr marL="0" indent="0">
              <a:buNone/>
            </a:pPr>
            <a:r>
              <a:rPr lang="es-ES" sz="1000" b="0" dirty="0"/>
              <a:t>      0000-0300 y 1500-2359 UTC sábado.</a:t>
            </a:r>
          </a:p>
          <a:p>
            <a:pPr marL="0" indent="0">
              <a:buNone/>
            </a:pPr>
            <a:r>
              <a:rPr lang="es-ES" sz="1000" b="0" dirty="0"/>
              <a:t>      1300-2359 UTC domingo.</a:t>
            </a:r>
            <a:endParaRPr lang="es-CO" sz="1000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Servicio de taxis y buses.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85940" y="1949820"/>
            <a:ext cx="3789854" cy="141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REGIONAL EXPRESS AMERICAS: </a:t>
            </a:r>
            <a:r>
              <a:rPr lang="es-CO" sz="1000" b="0" dirty="0"/>
              <a:t>1 vuelo diario Florencia-Bogotá-Florencia.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1 vuelo diario Florencia-Bogotá-Florencia.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2 vuelos diarios Florencia-Bogotá-Florencia, 3 vuelos semanales Florencia-Cali-Florencia y 2 vuelos semanales Florencia-Puerto Leguizamo-Florencia.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50587" y="3554594"/>
            <a:ext cx="4000450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GUSTAVO ARTUNDUAGA PAREDES (FLA):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199528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92502" y="602102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GUSTAVO ARTUNDUAGA PAREDES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53959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184.531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2.292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8999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Florencia - Caquetá: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9052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7610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69232" y="1353959"/>
            <a:ext cx="0" cy="4852078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5940" y="3550515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35EB1FD7-92DD-40E5-A2A1-725BC53F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40" y="3799821"/>
            <a:ext cx="3200732" cy="136592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ABFF2C4-CE43-4809-A0F0-EE095CB00B23}"/>
              </a:ext>
            </a:extLst>
          </p:cNvPr>
          <p:cNvSpPr txBox="1"/>
          <p:nvPr/>
        </p:nvSpPr>
        <p:spPr>
          <a:xfrm>
            <a:off x="219537" y="6055704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1A6C5BD-044F-47F3-BE6F-C616DC3E1F6F}"/>
              </a:ext>
            </a:extLst>
          </p:cNvPr>
          <p:cNvSpPr txBox="1"/>
          <p:nvPr/>
        </p:nvSpPr>
        <p:spPr>
          <a:xfrm>
            <a:off x="219537" y="5763367"/>
            <a:ext cx="4633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AC300E-83EC-4A15-A764-A57B22155EE3}"/>
              </a:ext>
            </a:extLst>
          </p:cNvPr>
          <p:cNvSpPr txBox="1"/>
          <p:nvPr/>
        </p:nvSpPr>
        <p:spPr>
          <a:xfrm>
            <a:off x="4827890" y="5934409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4749C2A-8791-43EE-AF4D-7F76414D5FD6}"/>
              </a:ext>
            </a:extLst>
          </p:cNvPr>
          <p:cNvSpPr txBox="1"/>
          <p:nvPr/>
        </p:nvSpPr>
        <p:spPr>
          <a:xfrm>
            <a:off x="4885940" y="331974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965FB4-1659-4A92-A5FB-621EFFE94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941" y="5193513"/>
            <a:ext cx="3201616" cy="62475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9F604F6-7F14-4407-8F4D-37041D8C22CE}"/>
              </a:ext>
            </a:extLst>
          </p:cNvPr>
          <p:cNvSpPr txBox="1"/>
          <p:nvPr/>
        </p:nvSpPr>
        <p:spPr>
          <a:xfrm>
            <a:off x="4827890" y="5767776"/>
            <a:ext cx="20187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D8B2E0-1BB7-45AB-BDDE-1D69E70D7412}"/>
              </a:ext>
            </a:extLst>
          </p:cNvPr>
          <p:cNvSpPr txBox="1"/>
          <p:nvPr/>
        </p:nvSpPr>
        <p:spPr>
          <a:xfrm>
            <a:off x="4880961" y="1538053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destinos nacionales con 33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0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62905"/>
            <a:ext cx="4169861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19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08862" y="2214335"/>
            <a:ext cx="3894709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SKGP.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GPI.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02 34 12.11 N-Longitud 077 53 52.76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1.300 largo x 16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(2) 8400188.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77948" y="2228884"/>
            <a:ext cx="3782448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1 vuelo diario Guapi-Cali-Guapi.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77948" y="302057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JUAN CASIANO (GPI):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200868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03442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JUAN CASIANO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208859" y="6144181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4507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29.989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2.681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8111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Guapi - Cauca: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6389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4946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455204"/>
            <a:ext cx="0" cy="4788138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77948" y="2967914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D1EB26C6-2341-43A0-86A3-033C5B53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48" y="3308881"/>
            <a:ext cx="3418275" cy="1474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0517D72-5B99-4D7E-860E-A30A06A64DFB}"/>
              </a:ext>
            </a:extLst>
          </p:cNvPr>
          <p:cNvSpPr txBox="1"/>
          <p:nvPr/>
        </p:nvSpPr>
        <p:spPr>
          <a:xfrm>
            <a:off x="208859" y="5673123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14E7B55-1172-44BC-8429-277DF19E1598}"/>
              </a:ext>
            </a:extLst>
          </p:cNvPr>
          <p:cNvSpPr txBox="1"/>
          <p:nvPr/>
        </p:nvSpPr>
        <p:spPr>
          <a:xfrm>
            <a:off x="4794640" y="5892188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1089517-E0AA-4EB3-9B5D-A8B71F298A08}"/>
              </a:ext>
            </a:extLst>
          </p:cNvPr>
          <p:cNvSpPr txBox="1"/>
          <p:nvPr/>
        </p:nvSpPr>
        <p:spPr>
          <a:xfrm>
            <a:off x="4877948" y="271267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B44E1C-D7F4-4E4B-B241-1A3428A6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948" y="4916169"/>
            <a:ext cx="3418275" cy="65992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8370CA5-EA8D-4A67-B1DD-B898C8A1A44B}"/>
              </a:ext>
            </a:extLst>
          </p:cNvPr>
          <p:cNvSpPr txBox="1"/>
          <p:nvPr/>
        </p:nvSpPr>
        <p:spPr>
          <a:xfrm>
            <a:off x="4794640" y="553408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56D34B8-7746-468F-9645-19F68B6D1E03}"/>
              </a:ext>
            </a:extLst>
          </p:cNvPr>
          <p:cNvSpPr txBox="1"/>
          <p:nvPr/>
        </p:nvSpPr>
        <p:spPr>
          <a:xfrm>
            <a:off x="4877948" y="1766918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7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7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013C529-CEE3-4E34-8A7F-E064B2F2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4846"/>
            <a:ext cx="9144000" cy="483154"/>
          </a:xfrm>
          <a:prstGeom prst="rect">
            <a:avLst/>
          </a:prstGeom>
        </p:spPr>
      </p:pic>
      <p:sp>
        <p:nvSpPr>
          <p:cNvPr id="9" name="Título 1">
            <a:hlinkClick r:id="rId3" action="ppaction://hlinksldjump"/>
          </p:cNvPr>
          <p:cNvSpPr txBox="1">
            <a:spLocks/>
          </p:cNvSpPr>
          <p:nvPr/>
        </p:nvSpPr>
        <p:spPr>
          <a:xfrm>
            <a:off x="761357" y="1604437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AGUACHICA	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4" name="Título 1">
            <a:hlinkClick r:id="rId4" action="ppaction://hlinksldjump"/>
          </p:cNvPr>
          <p:cNvSpPr txBox="1">
            <a:spLocks/>
          </p:cNvSpPr>
          <p:nvPr/>
        </p:nvSpPr>
        <p:spPr>
          <a:xfrm>
            <a:off x="752937" y="1984789"/>
            <a:ext cx="153746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A</a:t>
            </a:r>
            <a:r>
              <a:rPr lang="es-CO" sz="1200" b="0" dirty="0">
                <a:solidFill>
                  <a:srgbClr val="0070C0"/>
                </a:solidFill>
              </a:rPr>
              <a:t>MALFI</a:t>
            </a:r>
          </a:p>
        </p:txBody>
      </p:sp>
      <p:sp>
        <p:nvSpPr>
          <p:cNvPr id="15" name="Título 1">
            <a:hlinkClick r:id="rId5" action="ppaction://hlinksldjump"/>
          </p:cNvPr>
          <p:cNvSpPr txBox="1">
            <a:spLocks/>
          </p:cNvSpPr>
          <p:nvPr/>
        </p:nvSpPr>
        <p:spPr>
          <a:xfrm>
            <a:off x="752937" y="2394784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A</a:t>
            </a:r>
            <a:r>
              <a:rPr lang="es-CO" sz="1200" b="0" dirty="0">
                <a:solidFill>
                  <a:srgbClr val="0070C0"/>
                </a:solidFill>
              </a:rPr>
              <a:t>RAUCA</a:t>
            </a:r>
          </a:p>
        </p:txBody>
      </p:sp>
      <p:sp>
        <p:nvSpPr>
          <p:cNvPr id="16" name="Título 1">
            <a:hlinkClick r:id="rId6" action="ppaction://hlinksldjump"/>
          </p:cNvPr>
          <p:cNvSpPr txBox="1">
            <a:spLocks/>
          </p:cNvSpPr>
          <p:nvPr/>
        </p:nvSpPr>
        <p:spPr>
          <a:xfrm>
            <a:off x="744617" y="2767055"/>
            <a:ext cx="187481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A</a:t>
            </a:r>
            <a:r>
              <a:rPr lang="es-CO" sz="1200" b="0" dirty="0">
                <a:solidFill>
                  <a:srgbClr val="0070C0"/>
                </a:solidFill>
              </a:rPr>
              <a:t>RAUQUITA</a:t>
            </a:r>
          </a:p>
        </p:txBody>
      </p:sp>
      <p:sp>
        <p:nvSpPr>
          <p:cNvPr id="17" name="Título 1">
            <a:hlinkClick r:id="rId7" action="ppaction://hlinksldjump"/>
          </p:cNvPr>
          <p:cNvSpPr txBox="1">
            <a:spLocks/>
          </p:cNvSpPr>
          <p:nvPr/>
        </p:nvSpPr>
        <p:spPr>
          <a:xfrm>
            <a:off x="744617" y="3140480"/>
            <a:ext cx="187481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ARMENIA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8" name="Título 1">
            <a:hlinkClick r:id="rId8" action="ppaction://hlinksldjump"/>
          </p:cNvPr>
          <p:cNvSpPr txBox="1">
            <a:spLocks/>
          </p:cNvSpPr>
          <p:nvPr/>
        </p:nvSpPr>
        <p:spPr>
          <a:xfrm>
            <a:off x="744618" y="3516739"/>
            <a:ext cx="18748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B</a:t>
            </a:r>
            <a:r>
              <a:rPr lang="es-CO" sz="1200" b="0" dirty="0">
                <a:solidFill>
                  <a:srgbClr val="0070C0"/>
                </a:solidFill>
              </a:rPr>
              <a:t>UENAVENTURA</a:t>
            </a:r>
          </a:p>
        </p:txBody>
      </p:sp>
      <p:sp>
        <p:nvSpPr>
          <p:cNvPr id="19" name="Título 1">
            <a:hlinkClick r:id="rId9" action="ppaction://hlinksldjump"/>
          </p:cNvPr>
          <p:cNvSpPr txBox="1">
            <a:spLocks/>
          </p:cNvSpPr>
          <p:nvPr/>
        </p:nvSpPr>
        <p:spPr>
          <a:xfrm>
            <a:off x="744617" y="3889633"/>
            <a:ext cx="186998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4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/>
              <a:t>CHAPARRAL</a:t>
            </a:r>
            <a:endParaRPr lang="es-CO" sz="1200" dirty="0"/>
          </a:p>
        </p:txBody>
      </p:sp>
      <p:sp>
        <p:nvSpPr>
          <p:cNvPr id="20" name="Título 1">
            <a:hlinkClick r:id="rId10" action="ppaction://hlinksldjump"/>
          </p:cNvPr>
          <p:cNvSpPr txBox="1">
            <a:spLocks/>
          </p:cNvSpPr>
          <p:nvPr/>
        </p:nvSpPr>
        <p:spPr>
          <a:xfrm>
            <a:off x="762731" y="4251018"/>
            <a:ext cx="66625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4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/>
              <a:t>CHÍA</a:t>
            </a:r>
            <a:endParaRPr lang="es-CO" sz="1200" dirty="0"/>
          </a:p>
        </p:txBody>
      </p:sp>
      <p:sp>
        <p:nvSpPr>
          <p:cNvPr id="21" name="Título 1">
            <a:hlinkClick r:id="rId11" action="ppaction://hlinksldjump"/>
          </p:cNvPr>
          <p:cNvSpPr txBox="1">
            <a:spLocks/>
          </p:cNvSpPr>
          <p:nvPr/>
        </p:nvSpPr>
        <p:spPr>
          <a:xfrm>
            <a:off x="744617" y="4667604"/>
            <a:ext cx="201686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CIÉNAGA DE ORO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2" name="Título 1">
            <a:hlinkClick r:id="rId12" action="ppaction://hlinksldjump"/>
          </p:cNvPr>
          <p:cNvSpPr txBox="1">
            <a:spLocks/>
          </p:cNvSpPr>
          <p:nvPr/>
        </p:nvSpPr>
        <p:spPr>
          <a:xfrm>
            <a:off x="744618" y="5049079"/>
            <a:ext cx="1874810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CIMITARRA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3" name="Título 1">
            <a:hlinkClick r:id="rId13" action="ppaction://hlinksldjump"/>
          </p:cNvPr>
          <p:cNvSpPr txBox="1">
            <a:spLocks/>
          </p:cNvSpPr>
          <p:nvPr/>
        </p:nvSpPr>
        <p:spPr>
          <a:xfrm>
            <a:off x="744617" y="5435195"/>
            <a:ext cx="194583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CONDOTO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4" name="Título 1">
            <a:hlinkClick r:id="rId14" action="ppaction://hlinksldjump"/>
          </p:cNvPr>
          <p:cNvSpPr txBox="1">
            <a:spLocks/>
          </p:cNvSpPr>
          <p:nvPr/>
        </p:nvSpPr>
        <p:spPr>
          <a:xfrm>
            <a:off x="744618" y="5819565"/>
            <a:ext cx="132844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CRAVO NORTE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5" name="Título 1">
            <a:hlinkClick r:id="rId15" action="ppaction://hlinksldjump"/>
          </p:cNvPr>
          <p:cNvSpPr txBox="1">
            <a:spLocks/>
          </p:cNvSpPr>
          <p:nvPr/>
        </p:nvSpPr>
        <p:spPr>
          <a:xfrm>
            <a:off x="3475769" y="1596302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EL BANCO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cxnSp>
        <p:nvCxnSpPr>
          <p:cNvPr id="37" name="Conector recto 36"/>
          <p:cNvCxnSpPr>
            <a:cxnSpLocks/>
          </p:cNvCxnSpPr>
          <p:nvPr/>
        </p:nvCxnSpPr>
        <p:spPr>
          <a:xfrm>
            <a:off x="2744836" y="1596302"/>
            <a:ext cx="1" cy="455194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ítulo 1">
            <a:hlinkClick r:id="rId16" action="ppaction://hlinksldjump"/>
          </p:cNvPr>
          <p:cNvSpPr txBox="1">
            <a:spLocks/>
          </p:cNvSpPr>
          <p:nvPr/>
        </p:nvSpPr>
        <p:spPr>
          <a:xfrm>
            <a:off x="3475769" y="1993546"/>
            <a:ext cx="177898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2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/>
              <a:t>FLANDES</a:t>
            </a:r>
            <a:endParaRPr lang="es-CO" dirty="0"/>
          </a:p>
        </p:txBody>
      </p:sp>
      <p:sp>
        <p:nvSpPr>
          <p:cNvPr id="44" name="Título 1">
            <a:hlinkClick r:id="rId17" action="ppaction://hlinksldjump"/>
          </p:cNvPr>
          <p:cNvSpPr txBox="1">
            <a:spLocks/>
          </p:cNvSpPr>
          <p:nvPr/>
        </p:nvSpPr>
        <p:spPr>
          <a:xfrm>
            <a:off x="3456391" y="2386005"/>
            <a:ext cx="157776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FLORENCIA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5" name="Título 1">
            <a:hlinkClick r:id="rId18" action="ppaction://hlinksldjump"/>
          </p:cNvPr>
          <p:cNvSpPr txBox="1">
            <a:spLocks/>
          </p:cNvSpPr>
          <p:nvPr/>
        </p:nvSpPr>
        <p:spPr>
          <a:xfrm>
            <a:off x="3456392" y="2767055"/>
            <a:ext cx="175553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GUAPI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6" name="Título 1">
            <a:hlinkClick r:id="rId19" action="ppaction://hlinksldjump"/>
          </p:cNvPr>
          <p:cNvSpPr txBox="1">
            <a:spLocks/>
          </p:cNvSpPr>
          <p:nvPr/>
        </p:nvSpPr>
        <p:spPr>
          <a:xfrm>
            <a:off x="3492422" y="3140480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HATO COROZAL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7" name="Título 1">
            <a:hlinkClick r:id="rId20" action="ppaction://hlinksldjump"/>
          </p:cNvPr>
          <p:cNvSpPr txBox="1">
            <a:spLocks/>
          </p:cNvSpPr>
          <p:nvPr/>
        </p:nvSpPr>
        <p:spPr>
          <a:xfrm>
            <a:off x="3475770" y="3516739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IBAGUÉ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8" name="Título 1">
            <a:hlinkClick r:id="rId21" action="ppaction://hlinksldjump"/>
          </p:cNvPr>
          <p:cNvSpPr txBox="1">
            <a:spLocks/>
          </p:cNvSpPr>
          <p:nvPr/>
        </p:nvSpPr>
        <p:spPr>
          <a:xfrm>
            <a:off x="3492423" y="3889633"/>
            <a:ext cx="95704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IPIALES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69" name="Título 1">
            <a:hlinkClick r:id="rId22" action="ppaction://hlinksldjump"/>
          </p:cNvPr>
          <p:cNvSpPr txBox="1">
            <a:spLocks/>
          </p:cNvSpPr>
          <p:nvPr/>
        </p:nvSpPr>
        <p:spPr>
          <a:xfrm>
            <a:off x="3492422" y="4293509"/>
            <a:ext cx="120211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LETICIA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1" name="Título 1">
            <a:hlinkClick r:id="rId23" action="ppaction://hlinksldjump"/>
          </p:cNvPr>
          <p:cNvSpPr txBox="1">
            <a:spLocks/>
          </p:cNvSpPr>
          <p:nvPr/>
        </p:nvSpPr>
        <p:spPr>
          <a:xfrm>
            <a:off x="3492422" y="4685360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MAGANGUÉ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3" name="Título 1">
            <a:hlinkClick r:id="rId24" action="ppaction://hlinksldjump"/>
          </p:cNvPr>
          <p:cNvSpPr txBox="1">
            <a:spLocks/>
          </p:cNvSpPr>
          <p:nvPr/>
        </p:nvSpPr>
        <p:spPr>
          <a:xfrm>
            <a:off x="3492423" y="5049079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MARIQUITA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cxnSp>
        <p:nvCxnSpPr>
          <p:cNvPr id="75" name="Conector recto 74"/>
          <p:cNvCxnSpPr>
            <a:cxnSpLocks/>
          </p:cNvCxnSpPr>
          <p:nvPr/>
        </p:nvCxnSpPr>
        <p:spPr>
          <a:xfrm>
            <a:off x="5560435" y="1596302"/>
            <a:ext cx="1" cy="457706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ítulo 1">
            <a:hlinkClick r:id="rId25" action="ppaction://hlinksldjump"/>
          </p:cNvPr>
          <p:cNvSpPr txBox="1">
            <a:spLocks/>
          </p:cNvSpPr>
          <p:nvPr/>
        </p:nvSpPr>
        <p:spPr>
          <a:xfrm>
            <a:off x="3504924" y="543519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MITÚ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8" name="Título 1">
            <a:hlinkClick r:id="rId26" action="ppaction://hlinksldjump"/>
          </p:cNvPr>
          <p:cNvSpPr txBox="1">
            <a:spLocks/>
          </p:cNvSpPr>
          <p:nvPr/>
        </p:nvSpPr>
        <p:spPr>
          <a:xfrm>
            <a:off x="3523256" y="581956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MOMPÓS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0" name="Título 1">
            <a:hlinkClick r:id="rId27" action="ppaction://hlinksldjump"/>
          </p:cNvPr>
          <p:cNvSpPr txBox="1">
            <a:spLocks/>
          </p:cNvSpPr>
          <p:nvPr/>
        </p:nvSpPr>
        <p:spPr>
          <a:xfrm>
            <a:off x="6341054" y="1596302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MONTELÍBANO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2" name="Título 1">
            <a:hlinkClick r:id="rId28" action="ppaction://hlinksldjump"/>
          </p:cNvPr>
          <p:cNvSpPr txBox="1">
            <a:spLocks/>
          </p:cNvSpPr>
          <p:nvPr/>
        </p:nvSpPr>
        <p:spPr>
          <a:xfrm>
            <a:off x="6335923" y="1993546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NEIVA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4" name="Título 1">
            <a:hlinkClick r:id="rId29" action="ppaction://hlinksldjump"/>
          </p:cNvPr>
          <p:cNvSpPr txBox="1">
            <a:spLocks/>
          </p:cNvSpPr>
          <p:nvPr/>
        </p:nvSpPr>
        <p:spPr>
          <a:xfrm>
            <a:off x="6341054" y="238600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NUQUÍ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6" name="Título 1">
            <a:hlinkClick r:id="rId30" action="ppaction://hlinksldjump"/>
          </p:cNvPr>
          <p:cNvSpPr txBox="1">
            <a:spLocks/>
          </p:cNvSpPr>
          <p:nvPr/>
        </p:nvSpPr>
        <p:spPr>
          <a:xfrm>
            <a:off x="6346185" y="276705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OCAÑA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8" name="Título 1">
            <a:hlinkClick r:id="rId31" action="ppaction://hlinksldjump"/>
          </p:cNvPr>
          <p:cNvSpPr txBox="1">
            <a:spLocks/>
          </p:cNvSpPr>
          <p:nvPr/>
        </p:nvSpPr>
        <p:spPr>
          <a:xfrm>
            <a:off x="6335923" y="3140480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PAIPA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0" name="Título 1">
            <a:hlinkClick r:id="rId32" action="ppaction://hlinksldjump"/>
          </p:cNvPr>
          <p:cNvSpPr txBox="1">
            <a:spLocks/>
          </p:cNvSpPr>
          <p:nvPr/>
        </p:nvSpPr>
        <p:spPr>
          <a:xfrm>
            <a:off x="6346185" y="3516739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PASTO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2" name="Título 1">
            <a:hlinkClick r:id="rId33" action="ppaction://hlinksldjump"/>
          </p:cNvPr>
          <p:cNvSpPr txBox="1">
            <a:spLocks/>
          </p:cNvSpPr>
          <p:nvPr/>
        </p:nvSpPr>
        <p:spPr>
          <a:xfrm>
            <a:off x="6346185" y="3889633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PAZ DE ARIPORO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4" name="Título 1">
            <a:hlinkClick r:id="rId34" action="ppaction://hlinksldjump"/>
          </p:cNvPr>
          <p:cNvSpPr txBox="1">
            <a:spLocks/>
          </p:cNvSpPr>
          <p:nvPr/>
        </p:nvSpPr>
        <p:spPr>
          <a:xfrm>
            <a:off x="6346185" y="4293509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PITALITO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6" name="Título 1">
            <a:hlinkClick r:id="rId35" action="ppaction://hlinksldjump"/>
          </p:cNvPr>
          <p:cNvSpPr txBox="1">
            <a:spLocks/>
          </p:cNvSpPr>
          <p:nvPr/>
        </p:nvSpPr>
        <p:spPr>
          <a:xfrm>
            <a:off x="6346185" y="4685360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PLATO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8" name="Título 1">
            <a:hlinkClick r:id="rId36" action="ppaction://hlinksldjump"/>
          </p:cNvPr>
          <p:cNvSpPr txBox="1">
            <a:spLocks/>
          </p:cNvSpPr>
          <p:nvPr/>
        </p:nvSpPr>
        <p:spPr>
          <a:xfrm>
            <a:off x="6346185" y="5049079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POPAYÁN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00" name="Título 1">
            <a:hlinkClick r:id="rId37" action="ppaction://hlinksldjump"/>
          </p:cNvPr>
          <p:cNvSpPr txBox="1">
            <a:spLocks/>
          </p:cNvSpPr>
          <p:nvPr/>
        </p:nvSpPr>
        <p:spPr>
          <a:xfrm>
            <a:off x="6341054" y="543519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PROVIDENCIA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02" name="Título 1">
            <a:hlinkClick r:id="rId38" action="ppaction://hlinksldjump"/>
          </p:cNvPr>
          <p:cNvSpPr txBox="1">
            <a:spLocks/>
          </p:cNvSpPr>
          <p:nvPr/>
        </p:nvSpPr>
        <p:spPr>
          <a:xfrm>
            <a:off x="6342029" y="5819565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</a:t>
            </a:r>
            <a:r>
              <a:rPr lang="es-CO" sz="1200" b="0" dirty="0">
                <a:solidFill>
                  <a:srgbClr val="0070C0"/>
                </a:solidFill>
              </a:rPr>
              <a:t>UERTO ASÍS</a:t>
            </a:r>
          </a:p>
        </p:txBody>
      </p:sp>
      <p:sp>
        <p:nvSpPr>
          <p:cNvPr id="104" name="Título 1">
            <a:hlinkClick r:id="rId39" action="ppaction://hlinksldjump"/>
            <a:extLst>
              <a:ext uri="{FF2B5EF4-FFF2-40B4-BE49-F238E27FC236}">
                <a16:creationId xmlns:a16="http://schemas.microsoft.com/office/drawing/2014/main" id="{DE72D3AA-7740-41FB-8EC6-0F299A0D33D1}"/>
              </a:ext>
            </a:extLst>
          </p:cNvPr>
          <p:cNvSpPr txBox="1">
            <a:spLocks/>
          </p:cNvSpPr>
          <p:nvPr/>
        </p:nvSpPr>
        <p:spPr>
          <a:xfrm>
            <a:off x="436494" y="1135054"/>
            <a:ext cx="530176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400" dirty="0">
                <a:solidFill>
                  <a:srgbClr val="71D3FF"/>
                </a:solidFill>
                <a:latin typeface="Arial Black" panose="020B0A04020102020204" pitchFamily="34" charset="0"/>
              </a:rPr>
              <a:t>PROPIEDAD Y/O ADMINISTRADOS POR AEROCIVIL</a:t>
            </a:r>
            <a:endParaRPr lang="es-CO" sz="1400" dirty="0">
              <a:solidFill>
                <a:srgbClr val="71D3FF"/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A9FED76C-9858-4DCB-AB3D-9080AAB62591}"/>
              </a:ext>
            </a:extLst>
          </p:cNvPr>
          <p:cNvSpPr/>
          <p:nvPr/>
        </p:nvSpPr>
        <p:spPr>
          <a:xfrm>
            <a:off x="285157" y="1259452"/>
            <a:ext cx="155817" cy="155817"/>
          </a:xfrm>
          <a:prstGeom prst="ellipse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" name="Grupo 1"/>
          <p:cNvGrpSpPr/>
          <p:nvPr/>
        </p:nvGrpSpPr>
        <p:grpSpPr>
          <a:xfrm>
            <a:off x="-8878" y="288611"/>
            <a:ext cx="4314549" cy="661351"/>
            <a:chOff x="-8878" y="288611"/>
            <a:chExt cx="4314549" cy="661351"/>
          </a:xfrm>
        </p:grpSpPr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757821" y="360405"/>
              <a:ext cx="3547850" cy="5895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rgbClr val="40404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s-CO" sz="2800" dirty="0">
                  <a:solidFill>
                    <a:srgbClr val="0070C0"/>
                  </a:solidFill>
                </a:rPr>
                <a:t>LISTADO</a:t>
              </a:r>
            </a:p>
            <a:p>
              <a:pPr>
                <a:lnSpc>
                  <a:spcPts val="2500"/>
                </a:lnSpc>
              </a:pPr>
              <a:r>
                <a:rPr lang="es-CO" sz="2800" b="0" dirty="0">
                  <a:solidFill>
                    <a:srgbClr val="0070C0"/>
                  </a:solidFill>
                </a:rPr>
                <a:t>DE AEROPUERTOS</a:t>
              </a:r>
              <a:endParaRPr lang="es-CO" sz="2800" b="0" dirty="0">
                <a:solidFill>
                  <a:srgbClr val="002060"/>
                </a:solidFill>
              </a:endParaRPr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-8878" y="288611"/>
              <a:ext cx="550416" cy="6385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541537" y="288611"/>
              <a:ext cx="203080" cy="638541"/>
            </a:xfrm>
            <a:prstGeom prst="rect">
              <a:avLst/>
            </a:prstGeom>
            <a:solidFill>
              <a:srgbClr val="71D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A87ED2B5-7898-4ACF-80B5-F682EF60B384}"/>
              </a:ext>
            </a:extLst>
          </p:cNvPr>
          <p:cNvSpPr/>
          <p:nvPr/>
        </p:nvSpPr>
        <p:spPr>
          <a:xfrm>
            <a:off x="274305" y="513439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10</a:t>
            </a:r>
            <a:endParaRPr lang="es-CO" sz="1200" dirty="0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F9FB270E-4344-490E-A321-B43EE799CAE2}"/>
              </a:ext>
            </a:extLst>
          </p:cNvPr>
          <p:cNvSpPr/>
          <p:nvPr/>
        </p:nvSpPr>
        <p:spPr>
          <a:xfrm>
            <a:off x="258245" y="360867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6</a:t>
            </a:r>
            <a:endParaRPr lang="es-CO" sz="1200" dirty="0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4580D436-1684-4887-958F-BCD84C20BC6B}"/>
              </a:ext>
            </a:extLst>
          </p:cNvPr>
          <p:cNvSpPr/>
          <p:nvPr/>
        </p:nvSpPr>
        <p:spPr>
          <a:xfrm>
            <a:off x="260368" y="3210540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</a:t>
            </a:r>
            <a:endParaRPr lang="es-CO" sz="1200" dirty="0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B68D5A65-E83D-4671-BF35-E325F1F0102C}"/>
              </a:ext>
            </a:extLst>
          </p:cNvPr>
          <p:cNvSpPr/>
          <p:nvPr/>
        </p:nvSpPr>
        <p:spPr>
          <a:xfrm>
            <a:off x="260672" y="2848304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</a:t>
            </a:r>
            <a:endParaRPr lang="es-CO" sz="1200" dirty="0"/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C1CEE588-96B6-43C9-9FF2-6FB42F7CC862}"/>
              </a:ext>
            </a:extLst>
          </p:cNvPr>
          <p:cNvSpPr/>
          <p:nvPr/>
        </p:nvSpPr>
        <p:spPr>
          <a:xfrm>
            <a:off x="262313" y="246981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</a:t>
            </a:r>
            <a:endParaRPr lang="es-CO" sz="1200" dirty="0"/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6048E370-1CE3-4FFC-9DDC-95662D0A4581}"/>
              </a:ext>
            </a:extLst>
          </p:cNvPr>
          <p:cNvSpPr/>
          <p:nvPr/>
        </p:nvSpPr>
        <p:spPr>
          <a:xfrm>
            <a:off x="264208" y="207739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</a:t>
            </a:r>
            <a:endParaRPr lang="es-CO" sz="1200" dirty="0"/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5ED266DD-B7EB-45DA-9BAB-3DA55EAB4C50}"/>
              </a:ext>
            </a:extLst>
          </p:cNvPr>
          <p:cNvSpPr/>
          <p:nvPr/>
        </p:nvSpPr>
        <p:spPr>
          <a:xfrm>
            <a:off x="255788" y="1672309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</a:t>
            </a:r>
            <a:endParaRPr lang="es-CO" sz="1200" dirty="0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AF927AC7-E64D-445A-A966-305A14DF170F}"/>
              </a:ext>
            </a:extLst>
          </p:cNvPr>
          <p:cNvSpPr/>
          <p:nvPr/>
        </p:nvSpPr>
        <p:spPr>
          <a:xfrm>
            <a:off x="275380" y="5500093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11</a:t>
            </a:r>
            <a:endParaRPr lang="es-CO" sz="1200" dirty="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34CF7503-327B-455C-9057-0A53A40466BA}"/>
              </a:ext>
            </a:extLst>
          </p:cNvPr>
          <p:cNvSpPr/>
          <p:nvPr/>
        </p:nvSpPr>
        <p:spPr>
          <a:xfrm>
            <a:off x="265716" y="4720929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9</a:t>
            </a:r>
            <a:endParaRPr lang="es-CO" sz="1200" dirty="0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7D4A0F3A-1C04-478E-913A-4179118ABF99}"/>
              </a:ext>
            </a:extLst>
          </p:cNvPr>
          <p:cNvSpPr/>
          <p:nvPr/>
        </p:nvSpPr>
        <p:spPr>
          <a:xfrm>
            <a:off x="274305" y="4322360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8</a:t>
            </a:r>
            <a:endParaRPr lang="es-CO" sz="1200" dirty="0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728C574-8C41-4CC7-A6C3-63EF1253DE86}"/>
              </a:ext>
            </a:extLst>
          </p:cNvPr>
          <p:cNvSpPr/>
          <p:nvPr/>
        </p:nvSpPr>
        <p:spPr>
          <a:xfrm>
            <a:off x="268826" y="3977441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7</a:t>
            </a:r>
            <a:endParaRPr lang="es-CO" sz="1200" dirty="0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92D156B0-74A3-4D40-9846-7675C413A3E8}"/>
              </a:ext>
            </a:extLst>
          </p:cNvPr>
          <p:cNvSpPr/>
          <p:nvPr/>
        </p:nvSpPr>
        <p:spPr>
          <a:xfrm>
            <a:off x="265888" y="589122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12</a:t>
            </a:r>
            <a:endParaRPr lang="es-CO" sz="1200" dirty="0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EF374746-787F-4698-9A24-008D267E54A9}"/>
              </a:ext>
            </a:extLst>
          </p:cNvPr>
          <p:cNvSpPr/>
          <p:nvPr/>
        </p:nvSpPr>
        <p:spPr>
          <a:xfrm>
            <a:off x="2983353" y="396452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19</a:t>
            </a:r>
            <a:endParaRPr lang="es-CO" sz="1200" dirty="0"/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1FBAFDB2-E61B-484E-A5A0-99E5895A0F89}"/>
              </a:ext>
            </a:extLst>
          </p:cNvPr>
          <p:cNvSpPr/>
          <p:nvPr/>
        </p:nvSpPr>
        <p:spPr>
          <a:xfrm>
            <a:off x="2975034" y="358433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18</a:t>
            </a:r>
            <a:endParaRPr lang="es-CO" sz="1200" dirty="0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DC03A679-485D-4A10-9FAC-BB424ADBF97B}"/>
              </a:ext>
            </a:extLst>
          </p:cNvPr>
          <p:cNvSpPr/>
          <p:nvPr/>
        </p:nvSpPr>
        <p:spPr>
          <a:xfrm>
            <a:off x="2978620" y="321063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17</a:t>
            </a:r>
            <a:endParaRPr lang="es-CO" sz="1200" dirty="0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E7F5678D-DEDD-4371-A0DC-A5446818FA3E}"/>
              </a:ext>
            </a:extLst>
          </p:cNvPr>
          <p:cNvSpPr/>
          <p:nvPr/>
        </p:nvSpPr>
        <p:spPr>
          <a:xfrm>
            <a:off x="2978621" y="2830450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16</a:t>
            </a:r>
            <a:endParaRPr lang="es-CO" sz="1200" dirty="0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EAAB6B54-1E8D-4021-9F57-898DD6DE287E}"/>
              </a:ext>
            </a:extLst>
          </p:cNvPr>
          <p:cNvSpPr/>
          <p:nvPr/>
        </p:nvSpPr>
        <p:spPr>
          <a:xfrm>
            <a:off x="2979712" y="246981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15</a:t>
            </a:r>
            <a:endParaRPr lang="es-CO" sz="1200" dirty="0"/>
          </a:p>
        </p:txBody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ADE9E7B8-6655-41A5-9DE4-647D2BA3CAD4}"/>
              </a:ext>
            </a:extLst>
          </p:cNvPr>
          <p:cNvSpPr/>
          <p:nvPr/>
        </p:nvSpPr>
        <p:spPr>
          <a:xfrm>
            <a:off x="2979712" y="2078576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14</a:t>
            </a:r>
            <a:endParaRPr lang="es-CO" sz="12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5C61D248-6868-48F9-92BD-A7BEE72961CE}"/>
              </a:ext>
            </a:extLst>
          </p:cNvPr>
          <p:cNvSpPr/>
          <p:nvPr/>
        </p:nvSpPr>
        <p:spPr>
          <a:xfrm>
            <a:off x="2973450" y="1664579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13</a:t>
            </a:r>
            <a:endParaRPr lang="es-CO" sz="12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225B90F3-4EC8-4B5D-939D-6DDBAB449D9A}"/>
              </a:ext>
            </a:extLst>
          </p:cNvPr>
          <p:cNvSpPr/>
          <p:nvPr/>
        </p:nvSpPr>
        <p:spPr>
          <a:xfrm>
            <a:off x="5821229" y="1672309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25</a:t>
            </a:r>
            <a:endParaRPr lang="es-CO" sz="12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ABD0A520-8361-459F-8D6F-0873C2956A2C}"/>
              </a:ext>
            </a:extLst>
          </p:cNvPr>
          <p:cNvSpPr/>
          <p:nvPr/>
        </p:nvSpPr>
        <p:spPr>
          <a:xfrm>
            <a:off x="2978619" y="5894486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24</a:t>
            </a:r>
            <a:endParaRPr lang="es-CO" sz="12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1CE72BBF-7A11-4606-B6CA-FA936C98E3ED}"/>
              </a:ext>
            </a:extLst>
          </p:cNvPr>
          <p:cNvSpPr/>
          <p:nvPr/>
        </p:nvSpPr>
        <p:spPr>
          <a:xfrm>
            <a:off x="2970903" y="553076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23</a:t>
            </a:r>
            <a:endParaRPr lang="es-CO" sz="1200" dirty="0"/>
          </a:p>
        </p:txBody>
      </p:sp>
      <p:sp>
        <p:nvSpPr>
          <p:cNvPr id="137" name="Elipse 136">
            <a:extLst>
              <a:ext uri="{FF2B5EF4-FFF2-40B4-BE49-F238E27FC236}">
                <a16:creationId xmlns:a16="http://schemas.microsoft.com/office/drawing/2014/main" id="{C1744208-51D7-43F1-9EE8-AEFED7CFB309}"/>
              </a:ext>
            </a:extLst>
          </p:cNvPr>
          <p:cNvSpPr/>
          <p:nvPr/>
        </p:nvSpPr>
        <p:spPr>
          <a:xfrm>
            <a:off x="2971171" y="513439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22</a:t>
            </a:r>
            <a:endParaRPr lang="es-CO" sz="1200" dirty="0"/>
          </a:p>
        </p:txBody>
      </p:sp>
      <p:sp>
        <p:nvSpPr>
          <p:cNvPr id="138" name="Elipse 137">
            <a:extLst>
              <a:ext uri="{FF2B5EF4-FFF2-40B4-BE49-F238E27FC236}">
                <a16:creationId xmlns:a16="http://schemas.microsoft.com/office/drawing/2014/main" id="{D9D37F17-FCDF-4316-ABC3-925689759A06}"/>
              </a:ext>
            </a:extLst>
          </p:cNvPr>
          <p:cNvSpPr/>
          <p:nvPr/>
        </p:nvSpPr>
        <p:spPr>
          <a:xfrm>
            <a:off x="2973330" y="4746010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21</a:t>
            </a:r>
            <a:endParaRPr lang="es-CO" sz="1200" dirty="0"/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A22712A7-8915-48C8-B0F4-75096B6B2E4E}"/>
              </a:ext>
            </a:extLst>
          </p:cNvPr>
          <p:cNvSpPr/>
          <p:nvPr/>
        </p:nvSpPr>
        <p:spPr>
          <a:xfrm>
            <a:off x="2974980" y="4351186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</a:t>
            </a:r>
            <a:endParaRPr lang="es-CO" sz="1200" dirty="0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EC70634C-8B3E-4525-9C11-31248FC4EBCD}"/>
              </a:ext>
            </a:extLst>
          </p:cNvPr>
          <p:cNvSpPr/>
          <p:nvPr/>
        </p:nvSpPr>
        <p:spPr>
          <a:xfrm>
            <a:off x="5823868" y="5134756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34</a:t>
            </a:r>
            <a:endParaRPr lang="es-CO" sz="1200" dirty="0"/>
          </a:p>
        </p:txBody>
      </p:sp>
      <p:sp>
        <p:nvSpPr>
          <p:cNvPr id="141" name="Elipse 140">
            <a:extLst>
              <a:ext uri="{FF2B5EF4-FFF2-40B4-BE49-F238E27FC236}">
                <a16:creationId xmlns:a16="http://schemas.microsoft.com/office/drawing/2014/main" id="{7EB521B4-BD40-44A9-B8CA-65D5FFD9F312}"/>
              </a:ext>
            </a:extLst>
          </p:cNvPr>
          <p:cNvSpPr/>
          <p:nvPr/>
        </p:nvSpPr>
        <p:spPr>
          <a:xfrm>
            <a:off x="5817943" y="475363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33</a:t>
            </a:r>
            <a:endParaRPr lang="es-CO" sz="1200" dirty="0"/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E5FE669E-058C-449E-93B1-7652E46C428C}"/>
              </a:ext>
            </a:extLst>
          </p:cNvPr>
          <p:cNvSpPr/>
          <p:nvPr/>
        </p:nvSpPr>
        <p:spPr>
          <a:xfrm>
            <a:off x="5817944" y="4358929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32</a:t>
            </a:r>
            <a:endParaRPr lang="es-CO" sz="1200" dirty="0"/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id="{D5761022-E881-4EEA-BB3E-957878CB9A2E}"/>
              </a:ext>
            </a:extLst>
          </p:cNvPr>
          <p:cNvSpPr/>
          <p:nvPr/>
        </p:nvSpPr>
        <p:spPr>
          <a:xfrm>
            <a:off x="5819174" y="3977441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31</a:t>
            </a:r>
            <a:endParaRPr lang="es-CO" sz="1200" dirty="0"/>
          </a:p>
        </p:txBody>
      </p:sp>
      <p:sp>
        <p:nvSpPr>
          <p:cNvPr id="144" name="Elipse 143">
            <a:extLst>
              <a:ext uri="{FF2B5EF4-FFF2-40B4-BE49-F238E27FC236}">
                <a16:creationId xmlns:a16="http://schemas.microsoft.com/office/drawing/2014/main" id="{38C2201D-016B-4077-ADDE-967FE0576122}"/>
              </a:ext>
            </a:extLst>
          </p:cNvPr>
          <p:cNvSpPr/>
          <p:nvPr/>
        </p:nvSpPr>
        <p:spPr>
          <a:xfrm>
            <a:off x="5821229" y="3625148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30</a:t>
            </a:r>
            <a:endParaRPr lang="es-CO" sz="1200" dirty="0"/>
          </a:p>
        </p:txBody>
      </p:sp>
      <p:sp>
        <p:nvSpPr>
          <p:cNvPr id="145" name="Elipse 144">
            <a:extLst>
              <a:ext uri="{FF2B5EF4-FFF2-40B4-BE49-F238E27FC236}">
                <a16:creationId xmlns:a16="http://schemas.microsoft.com/office/drawing/2014/main" id="{9F22867A-6479-4062-884B-B16F47DD1D5A}"/>
              </a:ext>
            </a:extLst>
          </p:cNvPr>
          <p:cNvSpPr/>
          <p:nvPr/>
        </p:nvSpPr>
        <p:spPr>
          <a:xfrm>
            <a:off x="5813769" y="322054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29</a:t>
            </a:r>
            <a:endParaRPr lang="es-CO" sz="1200" dirty="0"/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D126A655-B729-41D6-9C75-C64B6AB5B844}"/>
              </a:ext>
            </a:extLst>
          </p:cNvPr>
          <p:cNvSpPr/>
          <p:nvPr/>
        </p:nvSpPr>
        <p:spPr>
          <a:xfrm>
            <a:off x="5817943" y="2830450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28</a:t>
            </a:r>
            <a:endParaRPr lang="es-CO" sz="1200" dirty="0"/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38948355-A1CD-415F-9438-3491D2E5485B}"/>
              </a:ext>
            </a:extLst>
          </p:cNvPr>
          <p:cNvSpPr/>
          <p:nvPr/>
        </p:nvSpPr>
        <p:spPr>
          <a:xfrm>
            <a:off x="5821229" y="2463371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27</a:t>
            </a:r>
            <a:endParaRPr lang="es-CO" sz="1200" dirty="0"/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FAAC5EC4-18B6-4BEF-B7F2-236E4C92B9FA}"/>
              </a:ext>
            </a:extLst>
          </p:cNvPr>
          <p:cNvSpPr/>
          <p:nvPr/>
        </p:nvSpPr>
        <p:spPr>
          <a:xfrm>
            <a:off x="5817944" y="2061823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26</a:t>
            </a:r>
            <a:endParaRPr lang="es-CO" sz="1200" dirty="0"/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CD9B68C7-8571-4D59-8BEE-4CD2B15B946E}"/>
              </a:ext>
            </a:extLst>
          </p:cNvPr>
          <p:cNvSpPr/>
          <p:nvPr/>
        </p:nvSpPr>
        <p:spPr>
          <a:xfrm>
            <a:off x="5816408" y="590007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36</a:t>
            </a:r>
            <a:endParaRPr lang="es-CO" sz="1200" dirty="0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495AEC28-1FB2-461B-8FB4-DF1943328A45}"/>
              </a:ext>
            </a:extLst>
          </p:cNvPr>
          <p:cNvSpPr/>
          <p:nvPr/>
        </p:nvSpPr>
        <p:spPr>
          <a:xfrm>
            <a:off x="5823868" y="552115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35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12371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06939"/>
            <a:ext cx="4033825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20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86670" y="2174859"/>
            <a:ext cx="373473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SKHC.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HTZ.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09 12.76 N-Longitud 71 45 41.91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1.014 largo x 16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6361113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62936" y="2776201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HATO COROZAL (HTZ):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" y="151157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6979" y="580365"/>
            <a:ext cx="244315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HATO COROZAL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0686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13.020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5.436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25146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Hato Corozal - Casanare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0792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9350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74342" y="1479043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62936" y="1770438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62936" y="2728379"/>
            <a:ext cx="3869734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80338" y="615945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98685" y="4555853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Regular.</a:t>
            </a:r>
            <a:endParaRPr lang="es-CO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80338" y="5697229"/>
            <a:ext cx="3670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98685" y="5734443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62936" y="2429721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76174" y="4206182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F5B0B3-B7A3-4F0B-9B13-EE6BBF263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36" y="3089294"/>
            <a:ext cx="3606050" cy="153098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41B06B1-56DB-42B9-9879-F2D719416467}"/>
              </a:ext>
            </a:extLst>
          </p:cNvPr>
          <p:cNvSpPr txBox="1"/>
          <p:nvPr/>
        </p:nvSpPr>
        <p:spPr>
          <a:xfrm>
            <a:off x="4699045" y="545717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57FE4E-AEA8-4EC3-A06F-91B3040C8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055" y="4805336"/>
            <a:ext cx="3604931" cy="6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1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" y="1069446"/>
            <a:ext cx="4031346" cy="101289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18471-7731-4CA1-82E0-3B5CF0BC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8A290-77E0-4545-BC9C-0BE6DCBC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52001-73FC-437D-B732-A85AA0B6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21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10566D-242D-439F-B519-9018E6AF986C}"/>
              </a:ext>
            </a:extLst>
          </p:cNvPr>
          <p:cNvSpPr txBox="1"/>
          <p:nvPr/>
        </p:nvSpPr>
        <p:spPr>
          <a:xfrm>
            <a:off x="322710" y="2281059"/>
            <a:ext cx="3718171" cy="3537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dirty="0"/>
              <a:t>Código OACI: </a:t>
            </a:r>
            <a:r>
              <a:rPr lang="es-CO" b="0" dirty="0"/>
              <a:t>SKIB.</a:t>
            </a:r>
            <a:endParaRPr lang="es-CO" dirty="0"/>
          </a:p>
          <a:p>
            <a:r>
              <a:rPr lang="es-CO" dirty="0"/>
              <a:t>Código IATA</a:t>
            </a:r>
            <a:r>
              <a:rPr lang="es-CO" b="0" dirty="0"/>
              <a:t>: IBE.</a:t>
            </a:r>
          </a:p>
          <a:p>
            <a:r>
              <a:rPr lang="es-CO" dirty="0"/>
              <a:t>Ubicación: </a:t>
            </a:r>
            <a:r>
              <a:rPr lang="es-CO" b="0" dirty="0"/>
              <a:t>Latitud 04 25 17,95 N-Longitud 075 08 01,00 W.</a:t>
            </a:r>
          </a:p>
          <a:p>
            <a:r>
              <a:rPr lang="es-CO" dirty="0"/>
              <a:t>Dimensiones Pista (m): </a:t>
            </a:r>
            <a:r>
              <a:rPr lang="es-CO" b="0" dirty="0"/>
              <a:t>1.800 largo x 30 ancho. </a:t>
            </a:r>
          </a:p>
          <a:p>
            <a:r>
              <a:rPr lang="es-CO" dirty="0"/>
              <a:t>Temperatura de referencia: </a:t>
            </a:r>
            <a:r>
              <a:rPr lang="es-CO" b="0" dirty="0"/>
              <a:t>30°C.</a:t>
            </a:r>
          </a:p>
          <a:p>
            <a:r>
              <a:rPr lang="es-CO" dirty="0"/>
              <a:t>Propietario/Explotador: </a:t>
            </a:r>
            <a:r>
              <a:rPr lang="es-CO" b="0" dirty="0"/>
              <a:t>Aerocivil.</a:t>
            </a:r>
          </a:p>
          <a:p>
            <a:r>
              <a:rPr lang="es-CO" dirty="0"/>
              <a:t>Teléfono: </a:t>
            </a:r>
            <a:r>
              <a:rPr lang="es-CO" b="0" dirty="0"/>
              <a:t>+57 (8) 2675662.</a:t>
            </a:r>
            <a:r>
              <a:rPr lang="es-CO" dirty="0"/>
              <a:t> </a:t>
            </a:r>
          </a:p>
          <a:p>
            <a:r>
              <a:rPr lang="es-CO" dirty="0"/>
              <a:t>Horario operación aeropuerto: </a:t>
            </a:r>
            <a:r>
              <a:rPr lang="es-CO" b="0" dirty="0"/>
              <a:t>00:00-02:00 y 10:30-23:59 UTC Lunes a Domingo.</a:t>
            </a:r>
          </a:p>
          <a:p>
            <a:pPr marL="0" indent="0">
              <a:buNone/>
            </a:pPr>
            <a:endParaRPr lang="es-CO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dirty="0"/>
              <a:t>Restaurantes: </a:t>
            </a:r>
            <a:r>
              <a:rPr lang="es-CO" b="0" dirty="0"/>
              <a:t>1.</a:t>
            </a:r>
            <a:r>
              <a:rPr lang="es-CO" dirty="0"/>
              <a:t> </a:t>
            </a:r>
          </a:p>
          <a:p>
            <a:r>
              <a:rPr lang="es-CO" dirty="0"/>
              <a:t>Transporte: </a:t>
            </a:r>
            <a:r>
              <a:rPr lang="es-CO" b="0" dirty="0"/>
              <a:t>Taxis.</a:t>
            </a:r>
            <a:endParaRPr lang="es-CO" dirty="0"/>
          </a:p>
          <a:p>
            <a:r>
              <a:rPr lang="es-CO" dirty="0"/>
              <a:t>Instalaciones médicas: </a:t>
            </a:r>
            <a:r>
              <a:rPr lang="es-CO" b="0" dirty="0"/>
              <a:t>Cruz Roja</a:t>
            </a:r>
            <a:r>
              <a:rPr lang="es-CO" dirty="0"/>
              <a:t>.</a:t>
            </a:r>
          </a:p>
          <a:p>
            <a:r>
              <a:rPr lang="es-CO" dirty="0"/>
              <a:t>Banco: </a:t>
            </a:r>
            <a:r>
              <a:rPr lang="es-CO" b="0" dirty="0"/>
              <a:t>No.</a:t>
            </a:r>
          </a:p>
          <a:p>
            <a:r>
              <a:rPr lang="es-CO" dirty="0"/>
              <a:t>Información turística: </a:t>
            </a:r>
            <a:r>
              <a:rPr lang="es-CO" b="0" dirty="0"/>
              <a:t>Sí.</a:t>
            </a:r>
            <a:endParaRPr lang="es-CO" sz="1100" b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DCE6F9-8B53-4341-9DEA-B774C5AAA43B}"/>
              </a:ext>
            </a:extLst>
          </p:cNvPr>
          <p:cNvSpPr txBox="1"/>
          <p:nvPr/>
        </p:nvSpPr>
        <p:spPr>
          <a:xfrm>
            <a:off x="4769101" y="1953087"/>
            <a:ext cx="4225772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AVIANCA: </a:t>
            </a:r>
            <a:r>
              <a:rPr lang="es-CO" b="0" dirty="0"/>
              <a:t>19 vuelos semanales Ibagué-Bogotá-Ibagué.</a:t>
            </a:r>
            <a:endParaRPr lang="es-CO" dirty="0"/>
          </a:p>
          <a:p>
            <a:r>
              <a:rPr lang="es-CO" sz="1000" dirty="0"/>
              <a:t>REGIONAL EXPRESS AMÉRICAS: </a:t>
            </a:r>
            <a:r>
              <a:rPr lang="es-CO" sz="1000" b="0" dirty="0"/>
              <a:t>5 vuelos semanales Ibagué-Bogotá-Ibagué.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3 vuelos semanales Ibagué-Cali-Ibagué y 1 vuelo diario Ibagué-Medellín-Ibagué</a:t>
            </a:r>
            <a:endParaRPr lang="es-CO" sz="1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95B97F-BC49-43AD-AE14-DE2BD8C8D2DE}"/>
              </a:ext>
            </a:extLst>
          </p:cNvPr>
          <p:cNvSpPr txBox="1"/>
          <p:nvPr/>
        </p:nvSpPr>
        <p:spPr>
          <a:xfrm>
            <a:off x="4763432" y="3453375"/>
            <a:ext cx="2447217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PERALES (IBE):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2710" y="249054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22710" y="682002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PERALES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2710" y="6162613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49425" y="1451616"/>
            <a:ext cx="2890758" cy="96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574.573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1.439 km2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8991" y="1069446"/>
            <a:ext cx="193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Ibagué - Tolima:</a:t>
            </a:r>
          </a:p>
        </p:txBody>
      </p:sp>
      <p:sp>
        <p:nvSpPr>
          <p:cNvPr id="18" name="Elipse 17"/>
          <p:cNvSpPr/>
          <p:nvPr/>
        </p:nvSpPr>
        <p:spPr>
          <a:xfrm>
            <a:off x="533674" y="157498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Elipse 18"/>
          <p:cNvSpPr/>
          <p:nvPr/>
        </p:nvSpPr>
        <p:spPr>
          <a:xfrm>
            <a:off x="529406" y="186451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 flipH="1">
            <a:off x="4572000" y="1354932"/>
            <a:ext cx="12326" cy="4868315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cxnSpLocks/>
          </p:cNvCxnSpPr>
          <p:nvPr/>
        </p:nvCxnSpPr>
        <p:spPr>
          <a:xfrm flipV="1">
            <a:off x="4759776" y="3410732"/>
            <a:ext cx="4049454" cy="1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817850B-4D23-42B8-8633-73F5A492BC37}"/>
              </a:ext>
            </a:extLst>
          </p:cNvPr>
          <p:cNvSpPr txBox="1"/>
          <p:nvPr/>
        </p:nvSpPr>
        <p:spPr>
          <a:xfrm>
            <a:off x="322710" y="5821170"/>
            <a:ext cx="4633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B89A867-9A55-4220-8869-35175FECEBBB}"/>
              </a:ext>
            </a:extLst>
          </p:cNvPr>
          <p:cNvSpPr txBox="1"/>
          <p:nvPr/>
        </p:nvSpPr>
        <p:spPr>
          <a:xfrm>
            <a:off x="4691703" y="5977687"/>
            <a:ext cx="438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CA23E-1DC8-48EE-A664-0E329A67CFC3}"/>
              </a:ext>
            </a:extLst>
          </p:cNvPr>
          <p:cNvSpPr txBox="1"/>
          <p:nvPr/>
        </p:nvSpPr>
        <p:spPr>
          <a:xfrm>
            <a:off x="4760693" y="3148484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7ACC68-C31D-478C-A92D-9F4CC6ABE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775" y="5198565"/>
            <a:ext cx="3478482" cy="66917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1624898-E2B5-4FC5-91FA-CD45FE6250AE}"/>
              </a:ext>
            </a:extLst>
          </p:cNvPr>
          <p:cNvSpPr txBox="1"/>
          <p:nvPr/>
        </p:nvSpPr>
        <p:spPr>
          <a:xfrm>
            <a:off x="4683304" y="582491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DF33F6-7D2A-4BF8-ACF5-BF9B0083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32" y="3695633"/>
            <a:ext cx="3471825" cy="148293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EEF52C2-CAF2-49C1-BAC2-D72CFBD62BFC}"/>
              </a:ext>
            </a:extLst>
          </p:cNvPr>
          <p:cNvSpPr txBox="1"/>
          <p:nvPr/>
        </p:nvSpPr>
        <p:spPr>
          <a:xfrm>
            <a:off x="4763432" y="1560618"/>
            <a:ext cx="415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destinos nacionales con 34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18523"/>
            <a:ext cx="4166424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28203" y="2199553"/>
            <a:ext cx="4166427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SKIP.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IPI.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00 51 41,36 N-Longitud 077 40 03,03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2.500 largo x 30 ancho.**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21°C.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(2) 7739590.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Servicio de 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Sanidad aeroportuaria, ambulancia.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67312" y="1983846"/>
            <a:ext cx="3782448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5 vuelos semanales Ipiales-Bogotá-Ipiales, 2 vuelos semanales Ipiales-Cali-Ipiales e Ipiales-Puerto Asís-Ipiales.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63786" y="3156365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SAN LUIS (IPI):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33" y="164031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211433" y="566605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SAN LUIS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0069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151.533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1.707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3673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Ipiales - Nariño: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1951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0508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 flipH="1">
            <a:off x="4572000" y="1455204"/>
            <a:ext cx="17753" cy="477692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0961" y="3114699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579557F-9854-4F7E-9CB7-6BFB562F6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86" y="3411541"/>
            <a:ext cx="3616696" cy="155956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6848622-DCEE-42C9-B0C5-06D721A18D69}"/>
              </a:ext>
            </a:extLst>
          </p:cNvPr>
          <p:cNvSpPr txBox="1"/>
          <p:nvPr/>
        </p:nvSpPr>
        <p:spPr>
          <a:xfrm>
            <a:off x="128203" y="6031406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139D11-2D1C-45B5-872E-51352AD556F4}"/>
              </a:ext>
            </a:extLst>
          </p:cNvPr>
          <p:cNvSpPr txBox="1"/>
          <p:nvPr/>
        </p:nvSpPr>
        <p:spPr>
          <a:xfrm>
            <a:off x="128203" y="5682189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BFACED1-6C6E-40DB-B79E-BE7DE743003E}"/>
              </a:ext>
            </a:extLst>
          </p:cNvPr>
          <p:cNvSpPr txBox="1"/>
          <p:nvPr/>
        </p:nvSpPr>
        <p:spPr>
          <a:xfrm>
            <a:off x="4817515" y="5918161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CA7326-FD10-469D-9E26-5213B300ADAD}"/>
              </a:ext>
            </a:extLst>
          </p:cNvPr>
          <p:cNvSpPr txBox="1"/>
          <p:nvPr/>
        </p:nvSpPr>
        <p:spPr>
          <a:xfrm>
            <a:off x="4865951" y="283891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1ABD4-EB66-4564-9F6D-3730D5311423}"/>
              </a:ext>
            </a:extLst>
          </p:cNvPr>
          <p:cNvSpPr txBox="1"/>
          <p:nvPr/>
        </p:nvSpPr>
        <p:spPr>
          <a:xfrm>
            <a:off x="4814065" y="569971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DAE02-1DC3-4C29-B098-956AD45C7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61" y="5018946"/>
            <a:ext cx="3603045" cy="69559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1092F11-BC59-4F1D-88C6-8FD22076C949}"/>
              </a:ext>
            </a:extLst>
          </p:cNvPr>
          <p:cNvSpPr txBox="1"/>
          <p:nvPr/>
        </p:nvSpPr>
        <p:spPr>
          <a:xfrm>
            <a:off x="4865951" y="1562184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destinos nacionales con 9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2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1102618"/>
            <a:ext cx="4075970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12520" y="2416311"/>
            <a:ext cx="3773552" cy="315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0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SKLT.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LET.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04 11 30,87 S-Longitud 069 56 31,93 W.</a:t>
            </a:r>
          </a:p>
          <a:p>
            <a:r>
              <a:rPr lang="es-CO" sz="1000" dirty="0"/>
              <a:t>Dimensiones Pista (m2): </a:t>
            </a:r>
            <a:r>
              <a:rPr lang="es-CO" sz="1000" b="0" dirty="0"/>
              <a:t>2.010 largo x 40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31°C.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5928133.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24 Horas.</a:t>
            </a:r>
            <a:endParaRPr lang="es-CO" sz="1000" dirty="0"/>
          </a:p>
          <a:p>
            <a:pPr marL="0" indent="0">
              <a:buNone/>
            </a:pPr>
            <a:endParaRPr lang="es-CO" sz="1000" dirty="0"/>
          </a:p>
          <a:p>
            <a:pPr marL="0" indent="0">
              <a:buNone/>
            </a:pPr>
            <a:r>
              <a:rPr lang="es-CO" sz="1000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3.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Servicio de taxis y buses.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63911" y="2033876"/>
            <a:ext cx="3789854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10 vuelos semanales Leticia-Bogotá-Leticia y 2 vuelos semanales Leticia-Cali-Leticia.</a:t>
            </a:r>
          </a:p>
          <a:p>
            <a:r>
              <a:rPr lang="es-CO" sz="1000" dirty="0"/>
              <a:t>LATAM: </a:t>
            </a:r>
            <a:r>
              <a:rPr lang="es-CO" sz="1000" b="0" dirty="0"/>
              <a:t>14 vuelos semanales Leticia-Bogotá-Leticia.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17893" y="3094104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ALFREDO VASQUEZ COBO (LET):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07" y="330778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34207" y="733352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ALFREDO VÁSQUEZ COBO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212520" y="6132042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484788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42.610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5.968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1120825"/>
            <a:ext cx="2343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Leticia - Amazonas: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60360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88918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455204"/>
            <a:ext cx="0" cy="4617122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55919" y="3045089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F90323E-B13D-4B52-A4C7-E7500980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56" y="3426546"/>
            <a:ext cx="3310180" cy="142738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468FD58-CBCA-42E7-9C43-B68E7E8A2587}"/>
              </a:ext>
            </a:extLst>
          </p:cNvPr>
          <p:cNvSpPr txBox="1"/>
          <p:nvPr/>
        </p:nvSpPr>
        <p:spPr>
          <a:xfrm>
            <a:off x="212520" y="5750023"/>
            <a:ext cx="4173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345906-CB12-4B8F-A67F-DC9257606DA7}"/>
              </a:ext>
            </a:extLst>
          </p:cNvPr>
          <p:cNvSpPr txBox="1"/>
          <p:nvPr/>
        </p:nvSpPr>
        <p:spPr>
          <a:xfrm>
            <a:off x="4757758" y="5766464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F670086-E04A-4613-B5C4-9F47DE94A9ED}"/>
              </a:ext>
            </a:extLst>
          </p:cNvPr>
          <p:cNvSpPr txBox="1"/>
          <p:nvPr/>
        </p:nvSpPr>
        <p:spPr>
          <a:xfrm>
            <a:off x="4869956" y="285576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19F456-E77F-416D-813B-F0B3EF550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918" y="4897915"/>
            <a:ext cx="3324217" cy="63816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A732064-77B6-480C-8166-D3203F385383}"/>
              </a:ext>
            </a:extLst>
          </p:cNvPr>
          <p:cNvSpPr txBox="1"/>
          <p:nvPr/>
        </p:nvSpPr>
        <p:spPr>
          <a:xfrm>
            <a:off x="4767604" y="550166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78F582-E646-4161-9ABC-CCAFF2AC6C47}"/>
              </a:ext>
            </a:extLst>
          </p:cNvPr>
          <p:cNvSpPr txBox="1"/>
          <p:nvPr/>
        </p:nvSpPr>
        <p:spPr>
          <a:xfrm>
            <a:off x="4869956" y="1626072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26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60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95692"/>
            <a:ext cx="447696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30397" y="2200868"/>
            <a:ext cx="38947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SKMG.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MGN.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09 17 05,57 N -Longitud 74 50 47,24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1.410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30°C.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(5) 6875442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01307" y="284865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BARACOA (MGN):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88503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91077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BARACOA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7786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123.982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1.568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101389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Magangué - Bolívar: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966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8225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517D72-5B99-4D7E-860E-A30A06A64DFB}"/>
              </a:ext>
            </a:extLst>
          </p:cNvPr>
          <p:cNvSpPr txBox="1"/>
          <p:nvPr/>
        </p:nvSpPr>
        <p:spPr>
          <a:xfrm>
            <a:off x="216490" y="5774817"/>
            <a:ext cx="4308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002" y="1766906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01307" y="278774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47179" y="5730571"/>
            <a:ext cx="3848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16490" y="6176847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6C4E9C2-B33E-45B2-9538-B1467CDD27DC}"/>
              </a:ext>
            </a:extLst>
          </p:cNvPr>
          <p:cNvSpPr txBox="1"/>
          <p:nvPr/>
        </p:nvSpPr>
        <p:spPr>
          <a:xfrm>
            <a:off x="216490" y="4226691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26107B-AB9E-4FC4-AD72-987032B5903C}"/>
              </a:ext>
            </a:extLst>
          </p:cNvPr>
          <p:cNvSpPr txBox="1"/>
          <p:nvPr/>
        </p:nvSpPr>
        <p:spPr>
          <a:xfrm>
            <a:off x="4743694" y="4588389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972CC70-AEA5-4CD0-BF13-498442F9F6D5}"/>
              </a:ext>
            </a:extLst>
          </p:cNvPr>
          <p:cNvSpPr txBox="1"/>
          <p:nvPr/>
        </p:nvSpPr>
        <p:spPr>
          <a:xfrm>
            <a:off x="4826832" y="244981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F0A561-6DC7-4F96-94CD-1C5505352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02" y="3146970"/>
            <a:ext cx="3471825" cy="1474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AA75183-67BA-4000-B726-1BC6AED9DC2E}"/>
              </a:ext>
            </a:extLst>
          </p:cNvPr>
          <p:cNvSpPr txBox="1"/>
          <p:nvPr/>
        </p:nvSpPr>
        <p:spPr>
          <a:xfrm>
            <a:off x="4743694" y="550129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C85ADE-9175-4224-98D5-EEC64943D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307" y="4838647"/>
            <a:ext cx="3471822" cy="6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5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67186"/>
            <a:ext cx="4421079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60839" y="2217579"/>
            <a:ext cx="449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SKQU.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MQU.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12 45,41 N -Longitud 074 53 01,35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1.460 largo x 45 ancho**.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30°C.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2522097.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96533" y="281712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JOSÉ CELESTINO MUTIS (MQU):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5" y="142321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  <a:endParaRPr lang="es-CO" sz="4000" dirty="0">
              <a:solidFill>
                <a:srgbClr val="00206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5" y="607041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JOSÉ CELESTINO MUTIS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4935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33.347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379.5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85393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Mariquita - Tolima: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6817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5375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517D72-5B99-4D7E-860E-A30A06A64DFB}"/>
              </a:ext>
            </a:extLst>
          </p:cNvPr>
          <p:cNvSpPr txBox="1"/>
          <p:nvPr/>
        </p:nvSpPr>
        <p:spPr>
          <a:xfrm>
            <a:off x="160839" y="5718697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96533" y="1781866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13639" y="2797273"/>
            <a:ext cx="384609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50197" y="5825700"/>
            <a:ext cx="39366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60839" y="6018939"/>
            <a:ext cx="403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Información actualizada por el Grupo Planificación Aeroportuaria.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2E0F48-6541-424C-B03F-6536E1DFD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45" y="3178894"/>
            <a:ext cx="3645005" cy="154752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46713" y="4701699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F67D566-BE1A-48D1-B8A6-E70077CB5A04}"/>
              </a:ext>
            </a:extLst>
          </p:cNvPr>
          <p:cNvSpPr txBox="1"/>
          <p:nvPr/>
        </p:nvSpPr>
        <p:spPr>
          <a:xfrm>
            <a:off x="4796533" y="252413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FD12238-5901-4786-A203-8111785C4535}"/>
              </a:ext>
            </a:extLst>
          </p:cNvPr>
          <p:cNvSpPr txBox="1"/>
          <p:nvPr/>
        </p:nvSpPr>
        <p:spPr>
          <a:xfrm>
            <a:off x="4746713" y="5584425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A8E5C5-F95E-4CA7-A42B-AA7B917DD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639" y="4895500"/>
            <a:ext cx="3627901" cy="7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1103838"/>
            <a:ext cx="4082498" cy="1059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98547" y="2277515"/>
            <a:ext cx="4082498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  <a:endParaRPr lang="es-CO" sz="1200" dirty="0"/>
          </a:p>
          <a:p>
            <a:r>
              <a:rPr lang="es-CO" sz="1000" dirty="0"/>
              <a:t>Código OACI: </a:t>
            </a:r>
            <a:r>
              <a:rPr lang="es-CO" sz="1000" b="0" dirty="0"/>
              <a:t>SKMU.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MVP.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01 15 12.79 N-Longitud 070 14 02.61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1.760</a:t>
            </a:r>
            <a:r>
              <a:rPr lang="es-CO" sz="1000" dirty="0"/>
              <a:t> </a:t>
            </a:r>
            <a:r>
              <a:rPr lang="es-CO" sz="1000" b="0" dirty="0"/>
              <a:t>largo x 30 ancho.**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Municipio/Aerocivil.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5642061.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1100-2300</a:t>
            </a:r>
            <a:r>
              <a:rPr lang="es-CO" sz="1000" dirty="0"/>
              <a:t> </a:t>
            </a:r>
            <a:r>
              <a:rPr lang="es-CO" sz="1000" b="0" dirty="0"/>
              <a:t>UTC 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75646" y="2175706"/>
            <a:ext cx="37898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3 vuelos semanales Mitú-Bogotá-Mitú y 2 vuelos semanales Mitú-Villavicencio-Mitú.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77948" y="3141448"/>
            <a:ext cx="341827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FABIO A. LEÓN BENTLEY (MVP):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35176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92502" y="754336"/>
            <a:ext cx="331299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FABIO A. LEÓN BENTLEY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468252"/>
            <a:ext cx="3312997" cy="64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32.764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16.42 km2.</a:t>
            </a: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1110852"/>
            <a:ext cx="180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Mitú – Vaupés: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56931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87264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611036"/>
            <a:ext cx="0" cy="4444668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77948" y="3090931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634B3D4-D893-48D9-A3F1-40EAD33D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49" y="3447309"/>
            <a:ext cx="3418275" cy="1474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90E5F78-FC76-437A-80AB-E8E100F7F05F}"/>
              </a:ext>
            </a:extLst>
          </p:cNvPr>
          <p:cNvSpPr txBox="1"/>
          <p:nvPr/>
        </p:nvSpPr>
        <p:spPr>
          <a:xfrm>
            <a:off x="192502" y="6055704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EBD808-711F-4A69-9F05-E4997489FB4E}"/>
              </a:ext>
            </a:extLst>
          </p:cNvPr>
          <p:cNvSpPr txBox="1"/>
          <p:nvPr/>
        </p:nvSpPr>
        <p:spPr>
          <a:xfrm>
            <a:off x="198548" y="5607186"/>
            <a:ext cx="4135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5B8D26B-03CE-460C-9A17-919957636D67}"/>
              </a:ext>
            </a:extLst>
          </p:cNvPr>
          <p:cNvSpPr txBox="1"/>
          <p:nvPr/>
        </p:nvSpPr>
        <p:spPr>
          <a:xfrm>
            <a:off x="4822545" y="5859131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F4CCCE-870D-4FE1-BC26-14A4DBED4625}"/>
              </a:ext>
            </a:extLst>
          </p:cNvPr>
          <p:cNvSpPr txBox="1"/>
          <p:nvPr/>
        </p:nvSpPr>
        <p:spPr>
          <a:xfrm>
            <a:off x="4862956" y="282321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89C168-71CF-4BEB-A19B-2B33097FBDC8}"/>
              </a:ext>
            </a:extLst>
          </p:cNvPr>
          <p:cNvSpPr txBox="1"/>
          <p:nvPr/>
        </p:nvSpPr>
        <p:spPr>
          <a:xfrm>
            <a:off x="4822545" y="559291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05AC6C-B5CB-4FDD-B8BE-8D9AC86DB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646" y="4971806"/>
            <a:ext cx="3418275" cy="65992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C24079B-313D-40DB-B4AD-934A6169D6E2}"/>
              </a:ext>
            </a:extLst>
          </p:cNvPr>
          <p:cNvSpPr txBox="1"/>
          <p:nvPr/>
        </p:nvSpPr>
        <p:spPr>
          <a:xfrm>
            <a:off x="4875646" y="1704142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5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76081"/>
            <a:ext cx="4490148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60839" y="2258082"/>
            <a:ext cx="4491058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SKMP.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MMP.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09 15 30,05 N -Longitud 74 26 18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970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(5) 6855722.</a:t>
            </a:r>
          </a:p>
          <a:p>
            <a:r>
              <a:rPr lang="es-CO" sz="1000" dirty="0"/>
              <a:t>Horario operación aeropuerto:</a:t>
            </a:r>
            <a:r>
              <a:rPr lang="es-CO" sz="800" dirty="0"/>
              <a:t>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  <a:endParaRPr lang="es-CO" b="0" dirty="0"/>
          </a:p>
          <a:p>
            <a:endParaRPr lang="es-CO" b="0" dirty="0"/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09720" y="2821514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SAN BERNARDO (MMP):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205720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08294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SAN BERNARDO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58251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45.417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645.4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9428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Mompós - Bolívar: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7707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264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09720" y="1687893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09720" y="2740123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52107" y="5771908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2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60839" y="6181678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52107" y="4603022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C92A4E-D534-44E1-8062-4559AA10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45" y="3127302"/>
            <a:ext cx="3471825" cy="1474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5514975-B0E8-4C56-B4A3-B646B336A281}"/>
              </a:ext>
            </a:extLst>
          </p:cNvPr>
          <p:cNvSpPr txBox="1"/>
          <p:nvPr/>
        </p:nvSpPr>
        <p:spPr>
          <a:xfrm>
            <a:off x="160839" y="576618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3FD0D20-2393-400A-8F72-7ACE8C7B04E9}"/>
              </a:ext>
            </a:extLst>
          </p:cNvPr>
          <p:cNvSpPr txBox="1"/>
          <p:nvPr/>
        </p:nvSpPr>
        <p:spPr>
          <a:xfrm>
            <a:off x="4813645" y="238700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72FEDF6-E485-497C-99E0-993ABB7EA408}"/>
              </a:ext>
            </a:extLst>
          </p:cNvPr>
          <p:cNvSpPr txBox="1"/>
          <p:nvPr/>
        </p:nvSpPr>
        <p:spPr>
          <a:xfrm>
            <a:off x="160839" y="4277923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y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Gestión de los Servicios de Transito Aéreo.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6E11052-4C96-4BF2-98B9-E2BE4CF5D183}"/>
              </a:ext>
            </a:extLst>
          </p:cNvPr>
          <p:cNvSpPr txBox="1"/>
          <p:nvPr/>
        </p:nvSpPr>
        <p:spPr>
          <a:xfrm>
            <a:off x="4752107" y="5510750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3BAFF9-C8A2-4D9A-BD86-09295ECB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646" y="4837982"/>
            <a:ext cx="3471824" cy="6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0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71782"/>
            <a:ext cx="4356497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324645" y="2162704"/>
            <a:ext cx="406602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SKML.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MTB.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07 58 18.86 N -Longitud 75 25 57.55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1.060 largo x 26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786 0000.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6032" y="280079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PINDO (MTB):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208361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37569"/>
            <a:ext cx="229827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PINDO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5395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88.674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1.890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89989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Montelíbano - Córdoba: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7277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5834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98631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25340" y="1717406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72501" y="2753721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22670" y="611270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14888" y="459243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322670" y="5688334"/>
            <a:ext cx="3772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324645" y="4164884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73E1235-A7A8-4337-8CEC-A01D8EDE774E}"/>
              </a:ext>
            </a:extLst>
          </p:cNvPr>
          <p:cNvSpPr txBox="1"/>
          <p:nvPr/>
        </p:nvSpPr>
        <p:spPr>
          <a:xfrm>
            <a:off x="4703250" y="5806873"/>
            <a:ext cx="39835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4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1C7DF2-96D3-4F44-AA96-040F004C724D}"/>
              </a:ext>
            </a:extLst>
          </p:cNvPr>
          <p:cNvSpPr txBox="1"/>
          <p:nvPr/>
        </p:nvSpPr>
        <p:spPr>
          <a:xfrm>
            <a:off x="4825340" y="241041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D78D811-1AAB-4FA9-B038-CEA035B582DE}"/>
              </a:ext>
            </a:extLst>
          </p:cNvPr>
          <p:cNvSpPr txBox="1"/>
          <p:nvPr/>
        </p:nvSpPr>
        <p:spPr>
          <a:xfrm>
            <a:off x="4686312" y="552978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553E2B-40AE-4316-BDEF-A3A2A0982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110" y="4846462"/>
            <a:ext cx="3600850" cy="6951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497DF02-2FBE-47A9-948C-59750842E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110" y="3095716"/>
            <a:ext cx="3600850" cy="1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7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66127"/>
            <a:ext cx="4025452" cy="1059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29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62001" y="2134820"/>
            <a:ext cx="403713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  <a:endParaRPr lang="es-CO" sz="1200" dirty="0"/>
          </a:p>
          <a:p>
            <a:r>
              <a:rPr lang="es-CO" sz="1000" dirty="0"/>
              <a:t>Código OACI: </a:t>
            </a:r>
            <a:r>
              <a:rPr lang="es-CO" sz="1000" b="0" dirty="0"/>
              <a:t>SKNV.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NVA.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02 57 01,03 N-Longitud 075 17 38,48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1.688</a:t>
            </a:r>
            <a:r>
              <a:rPr lang="es-CO" sz="1000" dirty="0"/>
              <a:t> </a:t>
            </a:r>
            <a:r>
              <a:rPr lang="es-CO" sz="1000" b="0" dirty="0"/>
              <a:t>largo x 40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35°C.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8743963.</a:t>
            </a:r>
          </a:p>
          <a:p>
            <a:r>
              <a:rPr lang="es-CO" sz="1000" dirty="0"/>
              <a:t>Horario operación aeropuerto: </a:t>
            </a:r>
            <a:endParaRPr lang="es-ES" sz="1000" b="0" dirty="0"/>
          </a:p>
          <a:p>
            <a:pPr marL="0" indent="0">
              <a:buNone/>
            </a:pPr>
            <a:r>
              <a:rPr lang="es-ES" sz="1000" b="0" dirty="0"/>
              <a:t>      0000-0300 y 1100-2359 UTC Martes a Sábado.</a:t>
            </a:r>
          </a:p>
          <a:p>
            <a:pPr marL="0" indent="0">
              <a:buNone/>
            </a:pPr>
            <a:r>
              <a:rPr lang="es-ES" sz="1000" b="0" dirty="0"/>
              <a:t>      0000-0200 y 1100-2359 UTC Lunes, Domingos y festivos.</a:t>
            </a:r>
            <a:endParaRPr lang="es-CO" sz="1000" b="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17303" y="1875352"/>
            <a:ext cx="3789854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28 vuelos semanales Neiva-Bogotá-Neiva.</a:t>
            </a:r>
          </a:p>
          <a:p>
            <a:r>
              <a:rPr lang="es-CO" sz="1000" dirty="0"/>
              <a:t>REGIONAL EXPRESS AMERICAS:</a:t>
            </a:r>
            <a:r>
              <a:rPr lang="es-CO" sz="1000" b="0" dirty="0"/>
              <a:t> 2 vuelos diarios Neiva-Bogotá-Neiva.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31 vuelos semanales Neiva-Bogotá-Neiva, 11 vuelos semanales Neiva-Cali-Neiva.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62701" y="3341483"/>
            <a:ext cx="3005423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BENITO SALAS (NVA):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5" y="158359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88365" y="560933"/>
            <a:ext cx="331299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BENITO SALAS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62001" y="6126327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330541"/>
            <a:ext cx="3247877" cy="6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349.030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1.553 km2.</a:t>
            </a: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97314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Neiva – Huila: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44935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74380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60354" y="1403165"/>
            <a:ext cx="0" cy="4769192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62701" y="3321550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2BEEBBD-0230-42DE-A67D-5F4572FB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14" y="3600735"/>
            <a:ext cx="3360136" cy="144893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7FF1660-8E37-4898-B3C6-C4E3E33BF576}"/>
              </a:ext>
            </a:extLst>
          </p:cNvPr>
          <p:cNvSpPr txBox="1"/>
          <p:nvPr/>
        </p:nvSpPr>
        <p:spPr>
          <a:xfrm>
            <a:off x="169297" y="5795330"/>
            <a:ext cx="415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428251-20E3-41AD-AED2-62E056A1A0F5}"/>
              </a:ext>
            </a:extLst>
          </p:cNvPr>
          <p:cNvSpPr txBox="1"/>
          <p:nvPr/>
        </p:nvSpPr>
        <p:spPr>
          <a:xfrm>
            <a:off x="4788103" y="5933968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D4AEF8D-3C7E-4717-94E8-406AA79465EB}"/>
              </a:ext>
            </a:extLst>
          </p:cNvPr>
          <p:cNvSpPr txBox="1"/>
          <p:nvPr/>
        </p:nvSpPr>
        <p:spPr>
          <a:xfrm>
            <a:off x="4802693" y="307586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B980F5-64C1-4326-B3E7-17761EBE2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284" y="5090428"/>
            <a:ext cx="3360266" cy="64629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74C10A3-667F-44AE-80A1-3F72D550E537}"/>
              </a:ext>
            </a:extLst>
          </p:cNvPr>
          <p:cNvSpPr txBox="1"/>
          <p:nvPr/>
        </p:nvSpPr>
        <p:spPr>
          <a:xfrm>
            <a:off x="4788103" y="572455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510BBDF-81CC-4D95-A38A-BA25F82C4F86}"/>
              </a:ext>
            </a:extLst>
          </p:cNvPr>
          <p:cNvSpPr txBox="1"/>
          <p:nvPr/>
        </p:nvSpPr>
        <p:spPr>
          <a:xfrm>
            <a:off x="4817303" y="1467548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84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013C529-CEE3-4E34-8A7F-E064B2F2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4846"/>
            <a:ext cx="9144000" cy="483154"/>
          </a:xfrm>
          <a:prstGeom prst="rect">
            <a:avLst/>
          </a:prstGeom>
        </p:spPr>
      </p:pic>
      <p:sp>
        <p:nvSpPr>
          <p:cNvPr id="14" name="Título 1">
            <a:hlinkClick r:id="rId4" action="ppaction://hlinksldjump"/>
          </p:cNvPr>
          <p:cNvSpPr txBox="1">
            <a:spLocks/>
          </p:cNvSpPr>
          <p:nvPr/>
        </p:nvSpPr>
        <p:spPr>
          <a:xfrm>
            <a:off x="664195" y="1263933"/>
            <a:ext cx="153746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</a:t>
            </a:r>
            <a:r>
              <a:rPr lang="es-CO" sz="1200" b="0" dirty="0">
                <a:solidFill>
                  <a:srgbClr val="0070C0"/>
                </a:solidFill>
              </a:rPr>
              <a:t>UERTO BERRIO</a:t>
            </a:r>
          </a:p>
        </p:txBody>
      </p:sp>
      <p:sp>
        <p:nvSpPr>
          <p:cNvPr id="15" name="Título 1">
            <a:hlinkClick r:id="rId5" action="ppaction://hlinksldjump"/>
          </p:cNvPr>
          <p:cNvSpPr txBox="1">
            <a:spLocks/>
          </p:cNvSpPr>
          <p:nvPr/>
        </p:nvSpPr>
        <p:spPr>
          <a:xfrm>
            <a:off x="655317" y="1631781"/>
            <a:ext cx="170724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</a:t>
            </a:r>
            <a:r>
              <a:rPr lang="es-CO" sz="1200" b="0" dirty="0">
                <a:solidFill>
                  <a:srgbClr val="0070C0"/>
                </a:solidFill>
              </a:rPr>
              <a:t>UERTO CARREÑO</a:t>
            </a:r>
          </a:p>
        </p:txBody>
      </p:sp>
      <p:sp>
        <p:nvSpPr>
          <p:cNvPr id="16" name="Título 1">
            <a:hlinkClick r:id="rId6" action="ppaction://hlinksldjump"/>
          </p:cNvPr>
          <p:cNvSpPr txBox="1">
            <a:spLocks/>
          </p:cNvSpPr>
          <p:nvPr/>
        </p:nvSpPr>
        <p:spPr>
          <a:xfrm>
            <a:off x="664195" y="2303817"/>
            <a:ext cx="187481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R</a:t>
            </a:r>
            <a:r>
              <a:rPr lang="es-CO" sz="1200" b="0" dirty="0">
                <a:solidFill>
                  <a:srgbClr val="0070C0"/>
                </a:solidFill>
              </a:rPr>
              <a:t>EMEDIO-OTÚ</a:t>
            </a:r>
          </a:p>
        </p:txBody>
      </p:sp>
      <p:sp>
        <p:nvSpPr>
          <p:cNvPr id="17" name="Título 1">
            <a:hlinkClick r:id="rId7" action="ppaction://hlinksldjump"/>
          </p:cNvPr>
          <p:cNvSpPr txBox="1">
            <a:spLocks/>
          </p:cNvSpPr>
          <p:nvPr/>
        </p:nvSpPr>
        <p:spPr>
          <a:xfrm>
            <a:off x="648389" y="2947832"/>
            <a:ext cx="187481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SAN MARTIN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8" name="Título 1">
            <a:hlinkClick r:id="rId8" action="ppaction://hlinksldjump"/>
          </p:cNvPr>
          <p:cNvSpPr txBox="1">
            <a:spLocks/>
          </p:cNvSpPr>
          <p:nvPr/>
        </p:nvSpPr>
        <p:spPr>
          <a:xfrm>
            <a:off x="643077" y="3340855"/>
            <a:ext cx="18748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S</a:t>
            </a:r>
            <a:r>
              <a:rPr lang="es-CO" sz="1200" b="0" dirty="0">
                <a:solidFill>
                  <a:srgbClr val="0070C0"/>
                </a:solidFill>
              </a:rPr>
              <a:t>AN VICENTE DEL CAGUÁN</a:t>
            </a:r>
          </a:p>
        </p:txBody>
      </p:sp>
      <p:sp>
        <p:nvSpPr>
          <p:cNvPr id="19" name="Título 1">
            <a:hlinkClick r:id="rId9" action="ppaction://hlinksldjump"/>
          </p:cNvPr>
          <p:cNvSpPr txBox="1">
            <a:spLocks/>
          </p:cNvSpPr>
          <p:nvPr/>
        </p:nvSpPr>
        <p:spPr>
          <a:xfrm>
            <a:off x="654987" y="3716113"/>
            <a:ext cx="186998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4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/>
              <a:t>SARAVENA</a:t>
            </a:r>
            <a:endParaRPr lang="es-CO" sz="1200" dirty="0"/>
          </a:p>
        </p:txBody>
      </p:sp>
      <p:sp>
        <p:nvSpPr>
          <p:cNvPr id="20" name="Título 1">
            <a:hlinkClick r:id="rId10" action="ppaction://hlinksldjump"/>
          </p:cNvPr>
          <p:cNvSpPr txBox="1">
            <a:spLocks/>
          </p:cNvSpPr>
          <p:nvPr/>
        </p:nvSpPr>
        <p:spPr>
          <a:xfrm>
            <a:off x="626595" y="4234966"/>
            <a:ext cx="1874817" cy="18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4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/>
              <a:t>TÁMARA</a:t>
            </a:r>
            <a:endParaRPr lang="es-CO" sz="1200" dirty="0"/>
          </a:p>
        </p:txBody>
      </p:sp>
      <p:sp>
        <p:nvSpPr>
          <p:cNvPr id="21" name="Título 1">
            <a:hlinkClick r:id="rId11" action="ppaction://hlinksldjump"/>
          </p:cNvPr>
          <p:cNvSpPr txBox="1">
            <a:spLocks/>
          </p:cNvSpPr>
          <p:nvPr/>
        </p:nvSpPr>
        <p:spPr>
          <a:xfrm>
            <a:off x="664195" y="4456041"/>
            <a:ext cx="201686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TAME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2" name="Título 1">
            <a:hlinkClick r:id="rId12" action="ppaction://hlinksldjump"/>
          </p:cNvPr>
          <p:cNvSpPr txBox="1">
            <a:spLocks/>
          </p:cNvSpPr>
          <p:nvPr/>
        </p:nvSpPr>
        <p:spPr>
          <a:xfrm>
            <a:off x="675303" y="4787841"/>
            <a:ext cx="1874810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TOLÚ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3" name="Título 1">
            <a:hlinkClick r:id="rId13" action="ppaction://hlinksldjump"/>
          </p:cNvPr>
          <p:cNvSpPr txBox="1">
            <a:spLocks/>
          </p:cNvSpPr>
          <p:nvPr/>
        </p:nvSpPr>
        <p:spPr>
          <a:xfrm>
            <a:off x="637596" y="5139609"/>
            <a:ext cx="194583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TRINIDAD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4" name="Título 1">
            <a:hlinkClick r:id="rId14" action="ppaction://hlinksldjump"/>
          </p:cNvPr>
          <p:cNvSpPr txBox="1">
            <a:spLocks/>
          </p:cNvSpPr>
          <p:nvPr/>
        </p:nvSpPr>
        <p:spPr>
          <a:xfrm>
            <a:off x="658915" y="5489244"/>
            <a:ext cx="170724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TUMACO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25" name="Título 1">
            <a:hlinkClick r:id="rId15" action="ppaction://hlinksldjump"/>
          </p:cNvPr>
          <p:cNvSpPr txBox="1">
            <a:spLocks/>
          </p:cNvSpPr>
          <p:nvPr/>
        </p:nvSpPr>
        <p:spPr>
          <a:xfrm>
            <a:off x="658915" y="5839365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TUNJA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cxnSp>
        <p:nvCxnSpPr>
          <p:cNvPr id="37" name="Conector recto 36"/>
          <p:cNvCxnSpPr>
            <a:cxnSpLocks/>
          </p:cNvCxnSpPr>
          <p:nvPr/>
        </p:nvCxnSpPr>
        <p:spPr>
          <a:xfrm flipH="1">
            <a:off x="2501412" y="1200576"/>
            <a:ext cx="19377" cy="5095242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ítulo 1">
            <a:hlinkClick r:id="rId16" action="ppaction://hlinksldjump"/>
          </p:cNvPr>
          <p:cNvSpPr txBox="1">
            <a:spLocks/>
          </p:cNvSpPr>
          <p:nvPr/>
        </p:nvSpPr>
        <p:spPr>
          <a:xfrm>
            <a:off x="3208913" y="1459463"/>
            <a:ext cx="177898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2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/>
              <a:t>URRAO</a:t>
            </a:r>
            <a:endParaRPr lang="es-CO" dirty="0"/>
          </a:p>
        </p:txBody>
      </p:sp>
      <p:sp>
        <p:nvSpPr>
          <p:cNvPr id="44" name="Título 1">
            <a:hlinkClick r:id="rId17" action="ppaction://hlinksldjump"/>
          </p:cNvPr>
          <p:cNvSpPr txBox="1">
            <a:spLocks/>
          </p:cNvSpPr>
          <p:nvPr/>
        </p:nvSpPr>
        <p:spPr>
          <a:xfrm>
            <a:off x="3189536" y="1800471"/>
            <a:ext cx="157776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VILLA GARZÓN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5" name="Título 1">
            <a:hlinkClick r:id="rId18" action="ppaction://hlinksldjump"/>
          </p:cNvPr>
          <p:cNvSpPr txBox="1">
            <a:spLocks/>
          </p:cNvSpPr>
          <p:nvPr/>
        </p:nvSpPr>
        <p:spPr>
          <a:xfrm>
            <a:off x="3189538" y="2232146"/>
            <a:ext cx="1755538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VILLAVICENCIO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46" name="Título 1">
            <a:hlinkClick r:id="rId19" action="ppaction://hlinksldjump"/>
          </p:cNvPr>
          <p:cNvSpPr txBox="1">
            <a:spLocks/>
          </p:cNvSpPr>
          <p:nvPr/>
        </p:nvSpPr>
        <p:spPr>
          <a:xfrm>
            <a:off x="3216691" y="2578009"/>
            <a:ext cx="1310914" cy="20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YOPAL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69" name="Título 1">
            <a:hlinkClick r:id="rId20" action="ppaction://hlinksldjump"/>
          </p:cNvPr>
          <p:cNvSpPr txBox="1">
            <a:spLocks/>
          </p:cNvSpPr>
          <p:nvPr/>
        </p:nvSpPr>
        <p:spPr>
          <a:xfrm>
            <a:off x="3216689" y="3263064"/>
            <a:ext cx="191446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BOGOTÁ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1" name="Título 1">
            <a:hlinkClick r:id="rId21" action="ppaction://hlinksldjump"/>
          </p:cNvPr>
          <p:cNvSpPr txBox="1">
            <a:spLocks/>
          </p:cNvSpPr>
          <p:nvPr/>
        </p:nvSpPr>
        <p:spPr>
          <a:xfrm>
            <a:off x="3199707" y="3567260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CALI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3" name="Título 1">
            <a:hlinkClick r:id="rId22" action="ppaction://hlinksldjump"/>
          </p:cNvPr>
          <p:cNvSpPr txBox="1">
            <a:spLocks/>
          </p:cNvSpPr>
          <p:nvPr/>
        </p:nvSpPr>
        <p:spPr>
          <a:xfrm>
            <a:off x="3207813" y="3899764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CARTAGENA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cxnSp>
        <p:nvCxnSpPr>
          <p:cNvPr id="75" name="Conector recto 74"/>
          <p:cNvCxnSpPr>
            <a:cxnSpLocks/>
          </p:cNvCxnSpPr>
          <p:nvPr/>
        </p:nvCxnSpPr>
        <p:spPr>
          <a:xfrm>
            <a:off x="5627670" y="1263933"/>
            <a:ext cx="0" cy="5058598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ítulo 1">
            <a:hlinkClick r:id="rId23" action="ppaction://hlinksldjump"/>
          </p:cNvPr>
          <p:cNvSpPr txBox="1">
            <a:spLocks/>
          </p:cNvSpPr>
          <p:nvPr/>
        </p:nvSpPr>
        <p:spPr>
          <a:xfrm>
            <a:off x="3211670" y="4263370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BARRANQUILLA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78" name="Título 1">
            <a:hlinkClick r:id="rId24" action="ppaction://hlinksldjump"/>
          </p:cNvPr>
          <p:cNvSpPr txBox="1">
            <a:spLocks/>
          </p:cNvSpPr>
          <p:nvPr/>
        </p:nvSpPr>
        <p:spPr>
          <a:xfrm>
            <a:off x="3223802" y="4631707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RIONEGRO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0" name="Título 1">
            <a:hlinkClick r:id="rId25" action="ppaction://hlinksldjump"/>
          </p:cNvPr>
          <p:cNvSpPr txBox="1">
            <a:spLocks/>
          </p:cNvSpPr>
          <p:nvPr/>
        </p:nvSpPr>
        <p:spPr>
          <a:xfrm>
            <a:off x="3224626" y="5008511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MEDELLÍN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4" name="Título 1">
            <a:hlinkClick r:id="rId26" action="ppaction://hlinksldjump"/>
          </p:cNvPr>
          <p:cNvSpPr txBox="1">
            <a:spLocks/>
          </p:cNvSpPr>
          <p:nvPr/>
        </p:nvSpPr>
        <p:spPr>
          <a:xfrm>
            <a:off x="3224627" y="5659364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QUIBDÓ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6" name="Título 1">
            <a:hlinkClick r:id="rId27" action="ppaction://hlinksldjump"/>
          </p:cNvPr>
          <p:cNvSpPr txBox="1">
            <a:spLocks/>
          </p:cNvSpPr>
          <p:nvPr/>
        </p:nvSpPr>
        <p:spPr>
          <a:xfrm>
            <a:off x="3229460" y="5995752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CAREPA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88" name="Título 1">
            <a:hlinkClick r:id="rId28" action="ppaction://hlinksldjump"/>
          </p:cNvPr>
          <p:cNvSpPr txBox="1">
            <a:spLocks/>
          </p:cNvSpPr>
          <p:nvPr/>
        </p:nvSpPr>
        <p:spPr>
          <a:xfrm>
            <a:off x="6303720" y="1382537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COROZAL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0" name="Título 1">
            <a:hlinkClick r:id="rId29" action="ppaction://hlinksldjump"/>
          </p:cNvPr>
          <p:cNvSpPr txBox="1">
            <a:spLocks/>
          </p:cNvSpPr>
          <p:nvPr/>
        </p:nvSpPr>
        <p:spPr>
          <a:xfrm>
            <a:off x="6299241" y="1708340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BUCARAMANGA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2" name="Título 1">
            <a:hlinkClick r:id="rId30" action="ppaction://hlinksldjump"/>
          </p:cNvPr>
          <p:cNvSpPr txBox="1">
            <a:spLocks/>
          </p:cNvSpPr>
          <p:nvPr/>
        </p:nvSpPr>
        <p:spPr>
          <a:xfrm>
            <a:off x="6309499" y="2052707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SANTA MARTA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4" name="Título 1">
            <a:hlinkClick r:id="rId31" action="ppaction://hlinksldjump"/>
          </p:cNvPr>
          <p:cNvSpPr txBox="1">
            <a:spLocks/>
          </p:cNvSpPr>
          <p:nvPr/>
        </p:nvSpPr>
        <p:spPr>
          <a:xfrm>
            <a:off x="6318348" y="2383644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CÚCUTA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6" name="Título 1">
            <a:hlinkClick r:id="rId32" action="ppaction://hlinksldjump"/>
          </p:cNvPr>
          <p:cNvSpPr txBox="1">
            <a:spLocks/>
          </p:cNvSpPr>
          <p:nvPr/>
        </p:nvSpPr>
        <p:spPr>
          <a:xfrm>
            <a:off x="6313217" y="2738595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VALLEDUPAR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98" name="Título 1">
            <a:hlinkClick r:id="rId33" action="ppaction://hlinksldjump"/>
          </p:cNvPr>
          <p:cNvSpPr txBox="1">
            <a:spLocks/>
          </p:cNvSpPr>
          <p:nvPr/>
        </p:nvSpPr>
        <p:spPr>
          <a:xfrm>
            <a:off x="6299241" y="3087379"/>
            <a:ext cx="1921238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BARRANCABERMEJA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00" name="Título 1">
            <a:hlinkClick r:id="rId34" action="ppaction://hlinksldjump"/>
          </p:cNvPr>
          <p:cNvSpPr txBox="1">
            <a:spLocks/>
          </p:cNvSpPr>
          <p:nvPr/>
        </p:nvSpPr>
        <p:spPr>
          <a:xfrm>
            <a:off x="6319713" y="3437442"/>
            <a:ext cx="1692652" cy="22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RIOHACHA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02" name="Título 1">
            <a:hlinkClick r:id="rId9" action="ppaction://hlinksldjump"/>
          </p:cNvPr>
          <p:cNvSpPr txBox="1">
            <a:spLocks/>
          </p:cNvSpPr>
          <p:nvPr/>
        </p:nvSpPr>
        <p:spPr>
          <a:xfrm>
            <a:off x="2906021" y="2899340"/>
            <a:ext cx="2881753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70C0"/>
                </a:solidFill>
                <a:latin typeface="Arial Black" panose="020B0A04020102020204" pitchFamily="34" charset="0"/>
              </a:rPr>
              <a:t>PROPIEDAD DE AEROCIVIL - CONCESIONADOS</a:t>
            </a:r>
            <a:endParaRPr lang="es-CO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3" name="Elipse 102"/>
          <p:cNvSpPr/>
          <p:nvPr/>
        </p:nvSpPr>
        <p:spPr>
          <a:xfrm>
            <a:off x="2768458" y="2933044"/>
            <a:ext cx="155817" cy="15581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4" name="Título 1">
            <a:hlinkClick r:id="rId35" action="ppaction://hlinksldjump"/>
          </p:cNvPr>
          <p:cNvSpPr txBox="1">
            <a:spLocks/>
          </p:cNvSpPr>
          <p:nvPr/>
        </p:nvSpPr>
        <p:spPr>
          <a:xfrm>
            <a:off x="6318059" y="4311806"/>
            <a:ext cx="139888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PEREIRA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06" name="Título 1">
            <a:hlinkClick r:id="rId36" action="ppaction://hlinksldjump"/>
          </p:cNvPr>
          <p:cNvSpPr txBox="1">
            <a:spLocks/>
          </p:cNvSpPr>
          <p:nvPr/>
        </p:nvSpPr>
        <p:spPr>
          <a:xfrm>
            <a:off x="6336657" y="4636325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MANIZALES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08" name="Título 1">
            <a:hlinkClick r:id="rId37" action="ppaction://hlinksldjump"/>
            <a:extLst>
              <a:ext uri="{FF2B5EF4-FFF2-40B4-BE49-F238E27FC236}">
                <a16:creationId xmlns:a16="http://schemas.microsoft.com/office/drawing/2014/main" id="{3F82626F-9A0E-4F27-96F2-25244A724734}"/>
              </a:ext>
            </a:extLst>
          </p:cNvPr>
          <p:cNvSpPr txBox="1">
            <a:spLocks/>
          </p:cNvSpPr>
          <p:nvPr/>
        </p:nvSpPr>
        <p:spPr>
          <a:xfrm>
            <a:off x="3225568" y="5417631"/>
            <a:ext cx="1692652" cy="25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MONTERÍA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10" name="Título 1">
            <a:hlinkClick r:id="rId9" action="ppaction://hlinksldjump"/>
            <a:extLst>
              <a:ext uri="{FF2B5EF4-FFF2-40B4-BE49-F238E27FC236}">
                <a16:creationId xmlns:a16="http://schemas.microsoft.com/office/drawing/2014/main" id="{BD377DF7-AA6C-4DFA-BB08-F636CC31F000}"/>
              </a:ext>
            </a:extLst>
          </p:cNvPr>
          <p:cNvSpPr txBox="1">
            <a:spLocks/>
          </p:cNvSpPr>
          <p:nvPr/>
        </p:nvSpPr>
        <p:spPr>
          <a:xfrm>
            <a:off x="5886118" y="3724877"/>
            <a:ext cx="3356889" cy="68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ALGUNOS PROPIEDAD Y/O EXPLOTADOS POR ENTIDADES TERRITORIALES, CONCESIONADOS (152). </a:t>
            </a:r>
            <a:endParaRPr lang="es-CO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94C25495-3B76-4C49-B7E6-A0283E615945}"/>
              </a:ext>
            </a:extLst>
          </p:cNvPr>
          <p:cNvSpPr/>
          <p:nvPr/>
        </p:nvSpPr>
        <p:spPr>
          <a:xfrm>
            <a:off x="5755581" y="3842729"/>
            <a:ext cx="155817" cy="15581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2060"/>
              </a:solidFill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-8878" y="288611"/>
            <a:ext cx="4314549" cy="661351"/>
            <a:chOff x="-8878" y="288611"/>
            <a:chExt cx="4314549" cy="661351"/>
          </a:xfrm>
        </p:grpSpPr>
        <p:sp>
          <p:nvSpPr>
            <p:cNvPr id="113" name="Título 1"/>
            <p:cNvSpPr txBox="1">
              <a:spLocks/>
            </p:cNvSpPr>
            <p:nvPr/>
          </p:nvSpPr>
          <p:spPr>
            <a:xfrm>
              <a:off x="757821" y="360405"/>
              <a:ext cx="3547850" cy="5895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rgbClr val="40404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s-CO" sz="2800" dirty="0">
                  <a:solidFill>
                    <a:srgbClr val="0070C0"/>
                  </a:solidFill>
                </a:rPr>
                <a:t>LISTADO</a:t>
              </a:r>
            </a:p>
            <a:p>
              <a:pPr>
                <a:lnSpc>
                  <a:spcPts val="2500"/>
                </a:lnSpc>
              </a:pPr>
              <a:r>
                <a:rPr lang="es-CO" sz="2800" b="0" dirty="0">
                  <a:solidFill>
                    <a:srgbClr val="0070C0"/>
                  </a:solidFill>
                </a:rPr>
                <a:t>DE AEROPUERTOS</a:t>
              </a:r>
              <a:endParaRPr lang="es-CO" sz="2800" b="0" dirty="0">
                <a:solidFill>
                  <a:srgbClr val="002060"/>
                </a:solidFill>
              </a:endParaRPr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-8878" y="288611"/>
              <a:ext cx="550416" cy="6385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541537" y="288611"/>
              <a:ext cx="203080" cy="638541"/>
            </a:xfrm>
            <a:prstGeom prst="rect">
              <a:avLst/>
            </a:prstGeom>
            <a:solidFill>
              <a:srgbClr val="71D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83" name="Título 1">
            <a:hlinkClick r:id="rId38" action="ppaction://hlinksldjump"/>
            <a:extLst>
              <a:ext uri="{FF2B5EF4-FFF2-40B4-BE49-F238E27FC236}">
                <a16:creationId xmlns:a16="http://schemas.microsoft.com/office/drawing/2014/main" id="{8B45980D-8D59-4218-8402-B7DBEA7DE94A}"/>
              </a:ext>
            </a:extLst>
          </p:cNvPr>
          <p:cNvSpPr txBox="1">
            <a:spLocks/>
          </p:cNvSpPr>
          <p:nvPr/>
        </p:nvSpPr>
        <p:spPr>
          <a:xfrm>
            <a:off x="667100" y="2653799"/>
            <a:ext cx="1400178" cy="36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SAN ANDRÉS</a:t>
            </a:r>
            <a:endParaRPr lang="es-CO" sz="1200" b="0" dirty="0">
              <a:solidFill>
                <a:srgbClr val="0070C0"/>
              </a:solidFill>
            </a:endParaRPr>
          </a:p>
        </p:txBody>
      </p:sp>
      <p:sp>
        <p:nvSpPr>
          <p:cNvPr id="116" name="Título 1">
            <a:hlinkClick r:id="rId39" action="ppaction://hlinksldjump"/>
            <a:extLst>
              <a:ext uri="{FF2B5EF4-FFF2-40B4-BE49-F238E27FC236}">
                <a16:creationId xmlns:a16="http://schemas.microsoft.com/office/drawing/2014/main" id="{9A7F1404-7754-4FF1-A9E1-D3B40908415E}"/>
              </a:ext>
            </a:extLst>
          </p:cNvPr>
          <p:cNvSpPr txBox="1">
            <a:spLocks/>
          </p:cNvSpPr>
          <p:nvPr/>
        </p:nvSpPr>
        <p:spPr>
          <a:xfrm>
            <a:off x="6329251" y="4957399"/>
            <a:ext cx="169265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BAHÍA SOLANO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18" name="Título 1">
            <a:hlinkClick r:id="rId40" action="ppaction://hlinksldjump"/>
            <a:extLst>
              <a:ext uri="{FF2B5EF4-FFF2-40B4-BE49-F238E27FC236}">
                <a16:creationId xmlns:a16="http://schemas.microsoft.com/office/drawing/2014/main" id="{3CBDEF33-DFCD-466B-9A87-2BAD7FACA33A}"/>
              </a:ext>
            </a:extLst>
          </p:cNvPr>
          <p:cNvSpPr txBox="1">
            <a:spLocks/>
          </p:cNvSpPr>
          <p:nvPr/>
        </p:nvSpPr>
        <p:spPr>
          <a:xfrm>
            <a:off x="6320377" y="5353686"/>
            <a:ext cx="2217339" cy="25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SAN JOSÉ DEL GUAVIARE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20" name="Título 1">
            <a:hlinkClick r:id="rId41" action="ppaction://hlinksldjump"/>
            <a:extLst>
              <a:ext uri="{FF2B5EF4-FFF2-40B4-BE49-F238E27FC236}">
                <a16:creationId xmlns:a16="http://schemas.microsoft.com/office/drawing/2014/main" id="{418B5CD8-0A8B-4410-9F3F-73A1117B9778}"/>
              </a:ext>
            </a:extLst>
          </p:cNvPr>
          <p:cNvSpPr txBox="1">
            <a:spLocks/>
          </p:cNvSpPr>
          <p:nvPr/>
        </p:nvSpPr>
        <p:spPr>
          <a:xfrm>
            <a:off x="6338137" y="5691040"/>
            <a:ext cx="1692652" cy="25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LA MACARENA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22" name="Título 1">
            <a:hlinkClick r:id="rId42" action="ppaction://hlinksldjump"/>
            <a:extLst>
              <a:ext uri="{FF2B5EF4-FFF2-40B4-BE49-F238E27FC236}">
                <a16:creationId xmlns:a16="http://schemas.microsoft.com/office/drawing/2014/main" id="{05911872-946E-4B3B-8EF7-A3CDB2098FD0}"/>
              </a:ext>
            </a:extLst>
          </p:cNvPr>
          <p:cNvSpPr txBox="1">
            <a:spLocks/>
          </p:cNvSpPr>
          <p:nvPr/>
        </p:nvSpPr>
        <p:spPr>
          <a:xfrm>
            <a:off x="6329255" y="6028392"/>
            <a:ext cx="1909221" cy="251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</a:rPr>
              <a:t>PUERTO LEGUIZAMO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124" name="Título 1">
            <a:hlinkClick r:id="rId43" action="ppaction://hlinksldjump"/>
            <a:extLst>
              <a:ext uri="{FF2B5EF4-FFF2-40B4-BE49-F238E27FC236}">
                <a16:creationId xmlns:a16="http://schemas.microsoft.com/office/drawing/2014/main" id="{CB820CFE-C643-483E-975D-F3105FD17F7B}"/>
              </a:ext>
            </a:extLst>
          </p:cNvPr>
          <p:cNvSpPr txBox="1">
            <a:spLocks/>
          </p:cNvSpPr>
          <p:nvPr/>
        </p:nvSpPr>
        <p:spPr>
          <a:xfrm>
            <a:off x="3209600" y="1274644"/>
            <a:ext cx="1778982" cy="15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1200" b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/>
              <a:t>TURBO</a:t>
            </a:r>
            <a:endParaRPr lang="es-CO" dirty="0"/>
          </a:p>
        </p:txBody>
      </p:sp>
      <p:sp>
        <p:nvSpPr>
          <p:cNvPr id="128" name="Título 1">
            <a:hlinkClick r:id="rId44" action="ppaction://hlinksldjump"/>
            <a:extLst>
              <a:ext uri="{FF2B5EF4-FFF2-40B4-BE49-F238E27FC236}">
                <a16:creationId xmlns:a16="http://schemas.microsoft.com/office/drawing/2014/main" id="{310D355E-3A60-467B-A669-F4577B49AA1E}"/>
              </a:ext>
            </a:extLst>
          </p:cNvPr>
          <p:cNvSpPr txBox="1">
            <a:spLocks/>
          </p:cNvSpPr>
          <p:nvPr/>
        </p:nvSpPr>
        <p:spPr>
          <a:xfrm>
            <a:off x="647918" y="1961735"/>
            <a:ext cx="170724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200" b="0" dirty="0">
                <a:solidFill>
                  <a:srgbClr val="0070C0"/>
                </a:solidFill>
              </a:rPr>
              <a:t>P</a:t>
            </a:r>
            <a:r>
              <a:rPr lang="es-CO" sz="1200" b="0" dirty="0">
                <a:solidFill>
                  <a:srgbClr val="0070C0"/>
                </a:solidFill>
              </a:rPr>
              <a:t>UERTO RONDON</a:t>
            </a:r>
          </a:p>
        </p:txBody>
      </p:sp>
      <p:sp>
        <p:nvSpPr>
          <p:cNvPr id="131" name="Elipse 130">
            <a:extLst>
              <a:ext uri="{FF2B5EF4-FFF2-40B4-BE49-F238E27FC236}">
                <a16:creationId xmlns:a16="http://schemas.microsoft.com/office/drawing/2014/main" id="{1B8AFD21-6B24-4D1E-9458-FF81B69DE78C}"/>
              </a:ext>
            </a:extLst>
          </p:cNvPr>
          <p:cNvSpPr/>
          <p:nvPr/>
        </p:nvSpPr>
        <p:spPr>
          <a:xfrm>
            <a:off x="161766" y="2027814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39</a:t>
            </a:r>
            <a:endParaRPr lang="es-CO" sz="12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93197B13-3AE7-44B2-B887-7A5412C2FB58}"/>
              </a:ext>
            </a:extLst>
          </p:cNvPr>
          <p:cNvSpPr/>
          <p:nvPr/>
        </p:nvSpPr>
        <p:spPr>
          <a:xfrm>
            <a:off x="169951" y="169367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38</a:t>
            </a:r>
            <a:endParaRPr lang="es-CO" sz="12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BA38FC82-3E86-47F3-ABA2-3FC0D695CE84}"/>
              </a:ext>
            </a:extLst>
          </p:cNvPr>
          <p:cNvSpPr/>
          <p:nvPr/>
        </p:nvSpPr>
        <p:spPr>
          <a:xfrm>
            <a:off x="165735" y="1348916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37</a:t>
            </a:r>
            <a:endParaRPr lang="es-CO" sz="1200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09B1FB5D-1528-4B0C-A203-A06DDA3A65B6}"/>
              </a:ext>
            </a:extLst>
          </p:cNvPr>
          <p:cNvSpPr/>
          <p:nvPr/>
        </p:nvSpPr>
        <p:spPr>
          <a:xfrm>
            <a:off x="169951" y="3769568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44</a:t>
            </a:r>
            <a:endParaRPr lang="es-CO" sz="12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A942E48C-A873-4525-BDB9-E893C5D7F78B}"/>
              </a:ext>
            </a:extLst>
          </p:cNvPr>
          <p:cNvSpPr/>
          <p:nvPr/>
        </p:nvSpPr>
        <p:spPr>
          <a:xfrm>
            <a:off x="172690" y="338893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43</a:t>
            </a:r>
            <a:endParaRPr lang="es-CO" sz="12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C34B2B43-729F-41E8-9852-8F344AA8B4C3}"/>
              </a:ext>
            </a:extLst>
          </p:cNvPr>
          <p:cNvSpPr/>
          <p:nvPr/>
        </p:nvSpPr>
        <p:spPr>
          <a:xfrm>
            <a:off x="156301" y="303630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42</a:t>
            </a:r>
            <a:endParaRPr lang="es-CO" sz="1200" dirty="0"/>
          </a:p>
        </p:txBody>
      </p:sp>
      <p:sp>
        <p:nvSpPr>
          <p:cNvPr id="137" name="Elipse 136">
            <a:extLst>
              <a:ext uri="{FF2B5EF4-FFF2-40B4-BE49-F238E27FC236}">
                <a16:creationId xmlns:a16="http://schemas.microsoft.com/office/drawing/2014/main" id="{16D0C0EC-6902-4AB1-BF21-6652093D1AFE}"/>
              </a:ext>
            </a:extLst>
          </p:cNvPr>
          <p:cNvSpPr/>
          <p:nvPr/>
        </p:nvSpPr>
        <p:spPr>
          <a:xfrm>
            <a:off x="159016" y="271655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41</a:t>
            </a:r>
            <a:endParaRPr lang="es-CO" sz="1200" dirty="0"/>
          </a:p>
        </p:txBody>
      </p:sp>
      <p:sp>
        <p:nvSpPr>
          <p:cNvPr id="138" name="Elipse 137">
            <a:extLst>
              <a:ext uri="{FF2B5EF4-FFF2-40B4-BE49-F238E27FC236}">
                <a16:creationId xmlns:a16="http://schemas.microsoft.com/office/drawing/2014/main" id="{1DB44913-8AAC-4292-8D68-A7CE031A4481}"/>
              </a:ext>
            </a:extLst>
          </p:cNvPr>
          <p:cNvSpPr/>
          <p:nvPr/>
        </p:nvSpPr>
        <p:spPr>
          <a:xfrm>
            <a:off x="167046" y="239013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40</a:t>
            </a:r>
            <a:endParaRPr lang="es-CO" sz="1200" dirty="0"/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5257F9FF-B3C4-4C57-BDAB-0DECE7A9693D}"/>
              </a:ext>
            </a:extLst>
          </p:cNvPr>
          <p:cNvSpPr/>
          <p:nvPr/>
        </p:nvSpPr>
        <p:spPr>
          <a:xfrm>
            <a:off x="169951" y="5193798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48</a:t>
            </a:r>
            <a:endParaRPr lang="es-CO" sz="1200" dirty="0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671E1390-CEEE-45BC-B51A-F3B3E99B854F}"/>
              </a:ext>
            </a:extLst>
          </p:cNvPr>
          <p:cNvSpPr/>
          <p:nvPr/>
        </p:nvSpPr>
        <p:spPr>
          <a:xfrm>
            <a:off x="171485" y="4848868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47</a:t>
            </a:r>
            <a:endParaRPr lang="es-CO" sz="1200" dirty="0"/>
          </a:p>
        </p:txBody>
      </p:sp>
      <p:sp>
        <p:nvSpPr>
          <p:cNvPr id="141" name="Elipse 140">
            <a:extLst>
              <a:ext uri="{FF2B5EF4-FFF2-40B4-BE49-F238E27FC236}">
                <a16:creationId xmlns:a16="http://schemas.microsoft.com/office/drawing/2014/main" id="{F4A31876-A19D-414B-A233-499574E68AD3}"/>
              </a:ext>
            </a:extLst>
          </p:cNvPr>
          <p:cNvSpPr/>
          <p:nvPr/>
        </p:nvSpPr>
        <p:spPr>
          <a:xfrm>
            <a:off x="172690" y="4504952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46</a:t>
            </a:r>
            <a:endParaRPr lang="es-CO" sz="1200" dirty="0"/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F3860AF2-087B-47D0-B9F5-73AE5E4A1AD0}"/>
              </a:ext>
            </a:extLst>
          </p:cNvPr>
          <p:cNvSpPr/>
          <p:nvPr/>
        </p:nvSpPr>
        <p:spPr>
          <a:xfrm>
            <a:off x="165735" y="4161178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45</a:t>
            </a:r>
            <a:endParaRPr lang="es-CO" sz="1200" dirty="0"/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id="{A483B468-106F-435D-85EC-7C29F3BEFDE3}"/>
              </a:ext>
            </a:extLst>
          </p:cNvPr>
          <p:cNvSpPr/>
          <p:nvPr/>
        </p:nvSpPr>
        <p:spPr>
          <a:xfrm>
            <a:off x="2691700" y="1522587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52</a:t>
            </a:r>
            <a:endParaRPr lang="es-CO" sz="1200" dirty="0"/>
          </a:p>
        </p:txBody>
      </p:sp>
      <p:sp>
        <p:nvSpPr>
          <p:cNvPr id="144" name="Elipse 143">
            <a:extLst>
              <a:ext uri="{FF2B5EF4-FFF2-40B4-BE49-F238E27FC236}">
                <a16:creationId xmlns:a16="http://schemas.microsoft.com/office/drawing/2014/main" id="{3350859D-7C32-4349-BF66-9AFD390EBE7D}"/>
              </a:ext>
            </a:extLst>
          </p:cNvPr>
          <p:cNvSpPr/>
          <p:nvPr/>
        </p:nvSpPr>
        <p:spPr>
          <a:xfrm>
            <a:off x="2692389" y="120445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51</a:t>
            </a:r>
            <a:endParaRPr lang="es-CO" sz="1200" dirty="0"/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BC51AFBD-708D-445C-A670-41A37C5B9899}"/>
              </a:ext>
            </a:extLst>
          </p:cNvPr>
          <p:cNvSpPr/>
          <p:nvPr/>
        </p:nvSpPr>
        <p:spPr>
          <a:xfrm>
            <a:off x="165735" y="5881655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50</a:t>
            </a:r>
            <a:endParaRPr lang="es-CO" sz="1200" dirty="0"/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0FF2CE34-8CBC-4843-AD0A-C0A42ECBC0F3}"/>
              </a:ext>
            </a:extLst>
          </p:cNvPr>
          <p:cNvSpPr/>
          <p:nvPr/>
        </p:nvSpPr>
        <p:spPr>
          <a:xfrm>
            <a:off x="167046" y="5545016"/>
            <a:ext cx="497149" cy="294866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49</a:t>
            </a:r>
            <a:endParaRPr lang="es-CO" sz="1200" dirty="0"/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E0B9635F-FC9B-44ED-868C-94CFC78E3E14}"/>
              </a:ext>
            </a:extLst>
          </p:cNvPr>
          <p:cNvSpPr/>
          <p:nvPr/>
        </p:nvSpPr>
        <p:spPr>
          <a:xfrm>
            <a:off x="2691700" y="2197378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54</a:t>
            </a:r>
            <a:endParaRPr lang="es-CO" sz="1200" dirty="0"/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6B4AFEA2-0430-44CF-AC79-AE7A40457C5D}"/>
              </a:ext>
            </a:extLst>
          </p:cNvPr>
          <p:cNvSpPr/>
          <p:nvPr/>
        </p:nvSpPr>
        <p:spPr>
          <a:xfrm>
            <a:off x="2702878" y="1861192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53</a:t>
            </a:r>
            <a:endParaRPr lang="es-CO" sz="1200" dirty="0"/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9BEC72DF-2123-44B8-AC1E-83262486AEBB}"/>
              </a:ext>
            </a:extLst>
          </p:cNvPr>
          <p:cNvSpPr/>
          <p:nvPr/>
        </p:nvSpPr>
        <p:spPr>
          <a:xfrm>
            <a:off x="2691700" y="2537845"/>
            <a:ext cx="497149" cy="268060"/>
          </a:xfrm>
          <a:prstGeom prst="ellipse">
            <a:avLst/>
          </a:prstGeom>
          <a:solidFill>
            <a:srgbClr val="71D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55</a:t>
            </a:r>
            <a:endParaRPr lang="es-CO" sz="1200" dirty="0"/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E62F282A-DE7C-4454-85E4-E9BB2617DFA4}"/>
              </a:ext>
            </a:extLst>
          </p:cNvPr>
          <p:cNvSpPr/>
          <p:nvPr/>
        </p:nvSpPr>
        <p:spPr>
          <a:xfrm>
            <a:off x="2692389" y="3326410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</a:t>
            </a:r>
            <a:endParaRPr lang="es-CO" sz="1200" dirty="0"/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D9B63D51-7495-4244-B73F-77C9819E5F27}"/>
              </a:ext>
            </a:extLst>
          </p:cNvPr>
          <p:cNvSpPr/>
          <p:nvPr/>
        </p:nvSpPr>
        <p:spPr>
          <a:xfrm>
            <a:off x="2692389" y="3645896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</a:t>
            </a:r>
            <a:endParaRPr lang="es-CO" sz="1200" dirty="0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10258EA-4928-4BF8-B4AB-DAF1A966B3A6}"/>
              </a:ext>
            </a:extLst>
          </p:cNvPr>
          <p:cNvSpPr/>
          <p:nvPr/>
        </p:nvSpPr>
        <p:spPr>
          <a:xfrm>
            <a:off x="2685574" y="3966906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</a:t>
            </a:r>
            <a:endParaRPr lang="es-CO" sz="1200" dirty="0"/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72A6AFF1-CD5B-4A88-90D4-E5C93BCA07DA}"/>
              </a:ext>
            </a:extLst>
          </p:cNvPr>
          <p:cNvSpPr/>
          <p:nvPr/>
        </p:nvSpPr>
        <p:spPr>
          <a:xfrm>
            <a:off x="2685574" y="4341338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</a:t>
            </a:r>
            <a:endParaRPr lang="es-CO" sz="1200" dirty="0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C255F233-E405-464D-BB56-1C2495C290DB}"/>
              </a:ext>
            </a:extLst>
          </p:cNvPr>
          <p:cNvSpPr/>
          <p:nvPr/>
        </p:nvSpPr>
        <p:spPr>
          <a:xfrm>
            <a:off x="2686492" y="4688426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</a:t>
            </a:r>
            <a:endParaRPr lang="es-CO" sz="1200" dirty="0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ECE6C205-0EFD-4B97-8D6E-4FCE68C8310B}"/>
              </a:ext>
            </a:extLst>
          </p:cNvPr>
          <p:cNvSpPr/>
          <p:nvPr/>
        </p:nvSpPr>
        <p:spPr>
          <a:xfrm>
            <a:off x="2696361" y="5059768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6</a:t>
            </a:r>
            <a:endParaRPr lang="es-CO" sz="1200" dirty="0"/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0AF90201-73B3-4A12-B95F-169DB06179C5}"/>
              </a:ext>
            </a:extLst>
          </p:cNvPr>
          <p:cNvSpPr/>
          <p:nvPr/>
        </p:nvSpPr>
        <p:spPr>
          <a:xfrm>
            <a:off x="2696361" y="5405512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7</a:t>
            </a:r>
            <a:endParaRPr lang="es-CO" sz="1200" dirty="0"/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1A787347-34A6-4261-B509-B20CA8C9E611}"/>
              </a:ext>
            </a:extLst>
          </p:cNvPr>
          <p:cNvSpPr/>
          <p:nvPr/>
        </p:nvSpPr>
        <p:spPr>
          <a:xfrm>
            <a:off x="2696361" y="5725508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8</a:t>
            </a:r>
            <a:endParaRPr lang="es-CO" sz="1200" dirty="0"/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2797146F-AC43-4DC6-BE2C-19FEB15093E7}"/>
              </a:ext>
            </a:extLst>
          </p:cNvPr>
          <p:cNvSpPr/>
          <p:nvPr/>
        </p:nvSpPr>
        <p:spPr>
          <a:xfrm>
            <a:off x="2696361" y="6072920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9</a:t>
            </a:r>
            <a:endParaRPr lang="es-CO" sz="1200" dirty="0"/>
          </a:p>
        </p:txBody>
      </p:sp>
      <p:sp>
        <p:nvSpPr>
          <p:cNvPr id="163" name="Elipse 162">
            <a:extLst>
              <a:ext uri="{FF2B5EF4-FFF2-40B4-BE49-F238E27FC236}">
                <a16:creationId xmlns:a16="http://schemas.microsoft.com/office/drawing/2014/main" id="{EBE1D22E-B334-4487-8B49-FDCE15E33313}"/>
              </a:ext>
            </a:extLst>
          </p:cNvPr>
          <p:cNvSpPr/>
          <p:nvPr/>
        </p:nvSpPr>
        <p:spPr>
          <a:xfrm>
            <a:off x="5796566" y="2380259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13</a:t>
            </a:r>
            <a:endParaRPr lang="es-CO" sz="1200" dirty="0"/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63F1852E-EE03-4FAC-8080-B76D3A729723}"/>
              </a:ext>
            </a:extLst>
          </p:cNvPr>
          <p:cNvSpPr/>
          <p:nvPr/>
        </p:nvSpPr>
        <p:spPr>
          <a:xfrm>
            <a:off x="5796595" y="2036396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12</a:t>
            </a:r>
            <a:endParaRPr lang="es-CO" sz="1200" dirty="0"/>
          </a:p>
        </p:txBody>
      </p:sp>
      <p:sp>
        <p:nvSpPr>
          <p:cNvPr id="165" name="Elipse 164">
            <a:extLst>
              <a:ext uri="{FF2B5EF4-FFF2-40B4-BE49-F238E27FC236}">
                <a16:creationId xmlns:a16="http://schemas.microsoft.com/office/drawing/2014/main" id="{02A0A253-55C8-4D87-9C92-B0B627BE1B87}"/>
              </a:ext>
            </a:extLst>
          </p:cNvPr>
          <p:cNvSpPr/>
          <p:nvPr/>
        </p:nvSpPr>
        <p:spPr>
          <a:xfrm>
            <a:off x="5798821" y="1716798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11</a:t>
            </a:r>
            <a:endParaRPr lang="es-CO" sz="1200" dirty="0"/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63D9A1EE-4861-4788-BDB8-6AA5CDC4FF54}"/>
              </a:ext>
            </a:extLst>
          </p:cNvPr>
          <p:cNvSpPr/>
          <p:nvPr/>
        </p:nvSpPr>
        <p:spPr>
          <a:xfrm>
            <a:off x="5796565" y="1355897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10</a:t>
            </a:r>
            <a:endParaRPr lang="es-CO" sz="1200" dirty="0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EEAD2747-4454-41E3-BA0D-76EE346C93FE}"/>
              </a:ext>
            </a:extLst>
          </p:cNvPr>
          <p:cNvSpPr/>
          <p:nvPr/>
        </p:nvSpPr>
        <p:spPr>
          <a:xfrm>
            <a:off x="5796566" y="3428190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16</a:t>
            </a:r>
            <a:endParaRPr lang="es-CO" sz="1200" dirty="0"/>
          </a:p>
        </p:txBody>
      </p:sp>
      <p:sp>
        <p:nvSpPr>
          <p:cNvPr id="168" name="Elipse 167">
            <a:extLst>
              <a:ext uri="{FF2B5EF4-FFF2-40B4-BE49-F238E27FC236}">
                <a16:creationId xmlns:a16="http://schemas.microsoft.com/office/drawing/2014/main" id="{F705CC10-6838-4C53-911D-826486C059FF}"/>
              </a:ext>
            </a:extLst>
          </p:cNvPr>
          <p:cNvSpPr/>
          <p:nvPr/>
        </p:nvSpPr>
        <p:spPr>
          <a:xfrm>
            <a:off x="5798302" y="3075475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15</a:t>
            </a:r>
            <a:endParaRPr lang="es-CO" sz="1200" dirty="0"/>
          </a:p>
        </p:txBody>
      </p:sp>
      <p:sp>
        <p:nvSpPr>
          <p:cNvPr id="169" name="Elipse 168">
            <a:extLst>
              <a:ext uri="{FF2B5EF4-FFF2-40B4-BE49-F238E27FC236}">
                <a16:creationId xmlns:a16="http://schemas.microsoft.com/office/drawing/2014/main" id="{1BAF0FD8-1FDD-4525-9478-C71F0BDDCC90}"/>
              </a:ext>
            </a:extLst>
          </p:cNvPr>
          <p:cNvSpPr/>
          <p:nvPr/>
        </p:nvSpPr>
        <p:spPr>
          <a:xfrm>
            <a:off x="5798821" y="2722426"/>
            <a:ext cx="497149" cy="26806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14</a:t>
            </a:r>
            <a:endParaRPr lang="es-CO" sz="1200" dirty="0"/>
          </a:p>
        </p:txBody>
      </p:sp>
      <p:sp>
        <p:nvSpPr>
          <p:cNvPr id="170" name="Elipse 169">
            <a:extLst>
              <a:ext uri="{FF2B5EF4-FFF2-40B4-BE49-F238E27FC236}">
                <a16:creationId xmlns:a16="http://schemas.microsoft.com/office/drawing/2014/main" id="{DC158B7C-90F1-4F4D-9BE0-14F5106BBD76}"/>
              </a:ext>
            </a:extLst>
          </p:cNvPr>
          <p:cNvSpPr/>
          <p:nvPr/>
        </p:nvSpPr>
        <p:spPr>
          <a:xfrm>
            <a:off x="5806571" y="4387829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</a:t>
            </a:r>
            <a:endParaRPr lang="es-CO" sz="1200" dirty="0"/>
          </a:p>
        </p:txBody>
      </p:sp>
      <p:sp>
        <p:nvSpPr>
          <p:cNvPr id="171" name="Elipse 170">
            <a:extLst>
              <a:ext uri="{FF2B5EF4-FFF2-40B4-BE49-F238E27FC236}">
                <a16:creationId xmlns:a16="http://schemas.microsoft.com/office/drawing/2014/main" id="{678A6D47-2968-4CC3-B8C8-5EDE0B0F71A6}"/>
              </a:ext>
            </a:extLst>
          </p:cNvPr>
          <p:cNvSpPr/>
          <p:nvPr/>
        </p:nvSpPr>
        <p:spPr>
          <a:xfrm>
            <a:off x="5807765" y="4709318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</a:t>
            </a:r>
            <a:endParaRPr lang="es-CO" sz="1200" dirty="0"/>
          </a:p>
        </p:txBody>
      </p:sp>
      <p:sp>
        <p:nvSpPr>
          <p:cNvPr id="172" name="Elipse 171">
            <a:extLst>
              <a:ext uri="{FF2B5EF4-FFF2-40B4-BE49-F238E27FC236}">
                <a16:creationId xmlns:a16="http://schemas.microsoft.com/office/drawing/2014/main" id="{D4E81199-1C8C-4109-96F7-BBCEEC998C1C}"/>
              </a:ext>
            </a:extLst>
          </p:cNvPr>
          <p:cNvSpPr/>
          <p:nvPr/>
        </p:nvSpPr>
        <p:spPr>
          <a:xfrm>
            <a:off x="5807765" y="5029693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</a:t>
            </a:r>
            <a:endParaRPr lang="es-CO" sz="1200" dirty="0"/>
          </a:p>
        </p:txBody>
      </p:sp>
      <p:sp>
        <p:nvSpPr>
          <p:cNvPr id="173" name="Elipse 172">
            <a:extLst>
              <a:ext uri="{FF2B5EF4-FFF2-40B4-BE49-F238E27FC236}">
                <a16:creationId xmlns:a16="http://schemas.microsoft.com/office/drawing/2014/main" id="{776B658C-0683-4903-9A9D-804D4DB16FB0}"/>
              </a:ext>
            </a:extLst>
          </p:cNvPr>
          <p:cNvSpPr/>
          <p:nvPr/>
        </p:nvSpPr>
        <p:spPr>
          <a:xfrm>
            <a:off x="5799395" y="5348689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4</a:t>
            </a:r>
            <a:endParaRPr lang="es-CO" sz="1200" dirty="0"/>
          </a:p>
        </p:txBody>
      </p:sp>
      <p:sp>
        <p:nvSpPr>
          <p:cNvPr id="174" name="Elipse 173">
            <a:extLst>
              <a:ext uri="{FF2B5EF4-FFF2-40B4-BE49-F238E27FC236}">
                <a16:creationId xmlns:a16="http://schemas.microsoft.com/office/drawing/2014/main" id="{D14AD6E2-86E1-43DD-AD4C-DA987899953C}"/>
              </a:ext>
            </a:extLst>
          </p:cNvPr>
          <p:cNvSpPr/>
          <p:nvPr/>
        </p:nvSpPr>
        <p:spPr>
          <a:xfrm>
            <a:off x="5807765" y="5686309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5</a:t>
            </a:r>
            <a:endParaRPr lang="es-CO" sz="1200" dirty="0"/>
          </a:p>
        </p:txBody>
      </p:sp>
      <p:sp>
        <p:nvSpPr>
          <p:cNvPr id="175" name="Elipse 174">
            <a:extLst>
              <a:ext uri="{FF2B5EF4-FFF2-40B4-BE49-F238E27FC236}">
                <a16:creationId xmlns:a16="http://schemas.microsoft.com/office/drawing/2014/main" id="{1F9B0D14-1D10-4248-B36D-3D1FA57CDFA9}"/>
              </a:ext>
            </a:extLst>
          </p:cNvPr>
          <p:cNvSpPr/>
          <p:nvPr/>
        </p:nvSpPr>
        <p:spPr>
          <a:xfrm>
            <a:off x="5807765" y="6029551"/>
            <a:ext cx="497149" cy="268060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6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57284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891035"/>
            <a:ext cx="4194667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30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41713" y="2162811"/>
            <a:ext cx="395295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SKNQ.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NQU.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42 37,42 N -Longitud 77 23 42,62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1200 largo x 15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</a:t>
            </a:r>
            <a:r>
              <a:rPr lang="es-CO" b="0" dirty="0"/>
              <a:t>(</a:t>
            </a:r>
            <a:r>
              <a:rPr lang="es-CO" sz="1000" b="0" dirty="0"/>
              <a:t>4) 6360011.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13645" y="2827007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REYES MURILLO (NQU):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4" y="13022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4" y="532799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REYES MURILLO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7320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8.958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956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0924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Nuquí - Choco: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9202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7759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455204"/>
            <a:ext cx="0" cy="4778943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5" y="172255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13645" y="273059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41713" y="6142054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72501" y="4610324"/>
            <a:ext cx="364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en su mayoría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F76080-A4B9-4B71-A34A-690E4321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45" y="3124822"/>
            <a:ext cx="3471825" cy="1474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D16E6-CAE0-4094-B044-8B760AEB7E0F}"/>
              </a:ext>
            </a:extLst>
          </p:cNvPr>
          <p:cNvSpPr txBox="1"/>
          <p:nvPr/>
        </p:nvSpPr>
        <p:spPr>
          <a:xfrm>
            <a:off x="4741089" y="5872428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41713" y="5699052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http://www.aerocivil.gov.co/aeropuertos/Catalogo%20de%20servicios%20actualizado/NUEVO%20CAT%C3%81LOGO%20-%202019.pdf?Web=1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241713" y="4105150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475DCA-8FE8-4906-92F7-DFBF5C3916DB}"/>
              </a:ext>
            </a:extLst>
          </p:cNvPr>
          <p:cNvSpPr txBox="1"/>
          <p:nvPr/>
        </p:nvSpPr>
        <p:spPr>
          <a:xfrm>
            <a:off x="4813645" y="2411646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3D71BB-E24B-4CAF-B32F-4032AAAC0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644" y="4985952"/>
            <a:ext cx="3471825" cy="66721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1BED852B-3EDC-45C5-BC77-6D16F97A92F2}"/>
              </a:ext>
            </a:extLst>
          </p:cNvPr>
          <p:cNvSpPr txBox="1"/>
          <p:nvPr/>
        </p:nvSpPr>
        <p:spPr>
          <a:xfrm>
            <a:off x="4741089" y="562640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69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3" y="982138"/>
            <a:ext cx="4436736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31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68418" y="2304288"/>
            <a:ext cx="4275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SKOC.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OCV.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08 18 56.14 N –Longitud 073 21 29.88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1.100 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19°C.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5611003</a:t>
            </a:r>
            <a:endParaRPr lang="es-CO" sz="1000" dirty="0"/>
          </a:p>
          <a:p>
            <a:r>
              <a:rPr lang="es-CO" sz="1000" dirty="0"/>
              <a:t>Horario operación aeropuerto:  </a:t>
            </a:r>
            <a:r>
              <a:rPr lang="es-CO" sz="1000" b="0" dirty="0"/>
              <a:t>1100-2300 </a:t>
            </a:r>
            <a:r>
              <a:rPr lang="es-ES" sz="1000" b="0" dirty="0"/>
              <a:t>UTC </a:t>
            </a:r>
            <a:r>
              <a:rPr lang="es-CO" sz="1000" b="0" dirty="0"/>
              <a:t>Lunes a Domingo.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00638" y="282416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AGUAS CLARAS (OCV):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5" y="219857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5" y="622431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AGUAS CLARAS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4308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101.158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672.3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63001" y="1016937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Ocaña – Norte de Santander: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8312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870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4" y="177787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13644" y="2778223"/>
            <a:ext cx="385925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60839" y="6126425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26138" y="4687261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en su mayoría a Aviación Comercial No Regular y General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D16E6-CAE0-4094-B044-8B760AEB7E0F}"/>
              </a:ext>
            </a:extLst>
          </p:cNvPr>
          <p:cNvSpPr txBox="1"/>
          <p:nvPr/>
        </p:nvSpPr>
        <p:spPr>
          <a:xfrm>
            <a:off x="4726138" y="5820546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160839" y="5826750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67B6DB1-C029-4BC1-A0C2-C4769A1D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44" y="3100794"/>
            <a:ext cx="3714636" cy="157708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20DD9D3-F9E1-44A4-BE8D-473EDE320D84}"/>
              </a:ext>
            </a:extLst>
          </p:cNvPr>
          <p:cNvSpPr txBox="1"/>
          <p:nvPr/>
        </p:nvSpPr>
        <p:spPr>
          <a:xfrm>
            <a:off x="4800546" y="248942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6FEA82-B8E2-48CB-9A50-56FED5EC5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218" y="4927185"/>
            <a:ext cx="3706963" cy="71566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53CE62D-FB50-465C-BF75-00F1860DA806}"/>
              </a:ext>
            </a:extLst>
          </p:cNvPr>
          <p:cNvSpPr txBox="1"/>
          <p:nvPr/>
        </p:nvSpPr>
        <p:spPr>
          <a:xfrm>
            <a:off x="4726138" y="562599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0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93300"/>
            <a:ext cx="411732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77993" y="2279417"/>
            <a:ext cx="3839330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SKPA.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PAI.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45 52.16 N-Longitud 73 06 20.38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1.680 largo x 15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16°C.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8850493.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5078" y="2776332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JUAN JOSÉ RONDÓN (PAI):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87357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43199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JUAN JOSÉ RONDÓN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9322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31.868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306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101150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Paipa - Boyacá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9428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7986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1" y="1490531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69219" y="1766553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55078" y="2701745"/>
            <a:ext cx="3873276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93191" y="6170947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77993" y="5755450"/>
            <a:ext cx="3632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93269" y="5696981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69219" y="245680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77993" y="4306932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134022-187A-478F-A973-94D3731C8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078" y="3059363"/>
            <a:ext cx="3552809" cy="150838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323D801-0AA3-4C7C-A522-20524F9A8B18}"/>
              </a:ext>
            </a:extLst>
          </p:cNvPr>
          <p:cNvSpPr txBox="1"/>
          <p:nvPr/>
        </p:nvSpPr>
        <p:spPr>
          <a:xfrm>
            <a:off x="4689785" y="4525312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C1E3C2-C4C0-447C-B32E-1D1154C28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078" y="4812946"/>
            <a:ext cx="3552808" cy="6859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CF01B55-9757-42E1-9B29-E4C227AF5EF2}"/>
              </a:ext>
            </a:extLst>
          </p:cNvPr>
          <p:cNvSpPr txBox="1"/>
          <p:nvPr/>
        </p:nvSpPr>
        <p:spPr>
          <a:xfrm>
            <a:off x="4689785" y="547100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2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54032"/>
            <a:ext cx="4293330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63278" y="2090283"/>
            <a:ext cx="404397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dirty="0"/>
              <a:t>Código OACI: </a:t>
            </a:r>
            <a:r>
              <a:rPr lang="es-CO" b="0" dirty="0"/>
              <a:t>SKPS.</a:t>
            </a:r>
          </a:p>
          <a:p>
            <a:r>
              <a:rPr lang="es-CO" dirty="0"/>
              <a:t>Código IATA: </a:t>
            </a:r>
            <a:r>
              <a:rPr lang="es-CO" b="0" dirty="0"/>
              <a:t>PSO.</a:t>
            </a:r>
          </a:p>
          <a:p>
            <a:r>
              <a:rPr lang="es-CO" dirty="0"/>
              <a:t>Ubicación: </a:t>
            </a:r>
            <a:r>
              <a:rPr lang="es-CO" b="0" dirty="0"/>
              <a:t>Chachagüí, Nariño a 27 km de San Juan de Pasto Latitud 01 23 47.28 N -Longitud 077 17 27.63 W.</a:t>
            </a:r>
            <a:r>
              <a:rPr lang="es-CO" dirty="0"/>
              <a:t> </a:t>
            </a:r>
          </a:p>
          <a:p>
            <a:r>
              <a:rPr lang="es-CO" dirty="0"/>
              <a:t>Dimensiones Pista (m): </a:t>
            </a:r>
            <a:r>
              <a:rPr lang="es-CO" b="0" dirty="0"/>
              <a:t>2.181</a:t>
            </a:r>
            <a:r>
              <a:rPr lang="es-CO" dirty="0"/>
              <a:t> </a:t>
            </a:r>
            <a:r>
              <a:rPr lang="es-CO" b="0" dirty="0"/>
              <a:t>largo x 33.6 ancho.** </a:t>
            </a:r>
          </a:p>
          <a:p>
            <a:r>
              <a:rPr lang="es-CO" dirty="0"/>
              <a:t>Temperatura de referencia: </a:t>
            </a:r>
            <a:r>
              <a:rPr lang="es-CO" b="0" dirty="0"/>
              <a:t>28°C.</a:t>
            </a:r>
          </a:p>
          <a:p>
            <a:r>
              <a:rPr lang="es-CO" dirty="0"/>
              <a:t>Propietario/Explotador: </a:t>
            </a:r>
            <a:r>
              <a:rPr lang="es-CO" b="0" dirty="0"/>
              <a:t>Aerocivil.</a:t>
            </a:r>
          </a:p>
          <a:p>
            <a:r>
              <a:rPr lang="es-CO" dirty="0"/>
              <a:t>Teléfono: </a:t>
            </a:r>
            <a:r>
              <a:rPr lang="es-CO" b="0" dirty="0"/>
              <a:t>+57 (2) 7328191.</a:t>
            </a:r>
          </a:p>
          <a:p>
            <a:r>
              <a:rPr lang="es-CO" dirty="0"/>
              <a:t>Horario operación aeropuerto: </a:t>
            </a:r>
            <a:r>
              <a:rPr lang="es-CO" b="0" dirty="0"/>
              <a:t>11:00-23:00 UTC Lunes a Domingo.</a:t>
            </a:r>
          </a:p>
          <a:p>
            <a:endParaRPr lang="es-CO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dirty="0"/>
              <a:t>Restaurantes: </a:t>
            </a:r>
            <a:r>
              <a:rPr lang="es-CO" b="0" dirty="0"/>
              <a:t>2.</a:t>
            </a:r>
            <a:r>
              <a:rPr lang="es-CO" dirty="0"/>
              <a:t> </a:t>
            </a:r>
          </a:p>
          <a:p>
            <a:r>
              <a:rPr lang="es-CO" dirty="0"/>
              <a:t>Transporte: </a:t>
            </a:r>
            <a:r>
              <a:rPr lang="es-CO" b="0" dirty="0"/>
              <a:t>Servicio de taxis.</a:t>
            </a:r>
          </a:p>
          <a:p>
            <a:r>
              <a:rPr lang="es-CO" dirty="0"/>
              <a:t>Instalaciones médicas: </a:t>
            </a:r>
            <a:r>
              <a:rPr lang="es-CO" b="0" dirty="0"/>
              <a:t>Enfermería primeros auxilios.</a:t>
            </a:r>
          </a:p>
          <a:p>
            <a:r>
              <a:rPr lang="es-CO" dirty="0"/>
              <a:t>Banco: </a:t>
            </a:r>
            <a:r>
              <a:rPr lang="es-CO" b="0" dirty="0"/>
              <a:t>Cajero Automático.</a:t>
            </a:r>
          </a:p>
          <a:p>
            <a:r>
              <a:rPr lang="es-CO" dirty="0"/>
              <a:t>Información turística: </a:t>
            </a:r>
            <a:r>
              <a:rPr lang="es-CO" b="0" dirty="0"/>
              <a:t>sí.</a:t>
            </a:r>
          </a:p>
          <a:p>
            <a:pPr marL="0" indent="0">
              <a:buNone/>
            </a:pPr>
            <a:endParaRPr lang="es-CO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998129" y="2083009"/>
            <a:ext cx="37662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4 vuelos diarios Pasto-Bogotá-Pasto y 1 vuelo diarios Pasto-Cali-Pasto (1jul-15 sep).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996895" y="3152096"/>
            <a:ext cx="4054599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ANTONIO NARIÑO (PSO):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7" y="173913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86297" y="576487"/>
            <a:ext cx="2416353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ANTONIO NARIÑO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49425" y="133620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460.638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1.181km2.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88991" y="954031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 - Nariño: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527992" y="143726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520588" y="174946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727497" y="1273632"/>
            <a:ext cx="6961" cy="4957033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998129" y="3082308"/>
            <a:ext cx="3984499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94F48-240C-4B04-89DC-7DA65DFFE559}"/>
              </a:ext>
            </a:extLst>
          </p:cNvPr>
          <p:cNvSpPr txBox="1"/>
          <p:nvPr/>
        </p:nvSpPr>
        <p:spPr>
          <a:xfrm>
            <a:off x="243476" y="6022345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FC2D6BB-7568-4435-8309-1E010B758F0C}"/>
              </a:ext>
            </a:extLst>
          </p:cNvPr>
          <p:cNvSpPr txBox="1"/>
          <p:nvPr/>
        </p:nvSpPr>
        <p:spPr>
          <a:xfrm>
            <a:off x="249603" y="5649492"/>
            <a:ext cx="42166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20EDF4F-A835-4484-A389-33554512E6EB}"/>
              </a:ext>
            </a:extLst>
          </p:cNvPr>
          <p:cNvSpPr txBox="1"/>
          <p:nvPr/>
        </p:nvSpPr>
        <p:spPr>
          <a:xfrm>
            <a:off x="4921376" y="5883549"/>
            <a:ext cx="398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EE273C8-86A5-4C66-8513-E9BBFDACA9AF}"/>
              </a:ext>
            </a:extLst>
          </p:cNvPr>
          <p:cNvSpPr txBox="1"/>
          <p:nvPr/>
        </p:nvSpPr>
        <p:spPr>
          <a:xfrm>
            <a:off x="4998129" y="280329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B951CB-599A-4541-99DF-04A09D3DB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128" y="5016650"/>
            <a:ext cx="3471826" cy="69979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3894B9A-F4D0-4E64-AA3F-8C3E8D2C100A}"/>
              </a:ext>
            </a:extLst>
          </p:cNvPr>
          <p:cNvSpPr txBox="1"/>
          <p:nvPr/>
        </p:nvSpPr>
        <p:spPr>
          <a:xfrm>
            <a:off x="4921376" y="569798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1A836-791E-4BFF-8C19-DCB782574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129" y="3467840"/>
            <a:ext cx="3471825" cy="150973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DBA860D-CC51-4799-A77C-B739F333793E}"/>
              </a:ext>
            </a:extLst>
          </p:cNvPr>
          <p:cNvSpPr txBox="1"/>
          <p:nvPr/>
        </p:nvSpPr>
        <p:spPr>
          <a:xfrm>
            <a:off x="4996895" y="1584798"/>
            <a:ext cx="415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35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39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45743"/>
            <a:ext cx="4033829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44967" y="2194776"/>
            <a:ext cx="3954170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SKPZ.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PZA.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52 33.98 N-Longitud 71 53 12.47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1.500 largo x 20.5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6374021</a:t>
            </a:r>
            <a:r>
              <a:rPr lang="es-CO" sz="1000" dirty="0"/>
              <a:t>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72703" y="2804971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PAZ DE ARIPORO (PZA):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7297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11061"/>
            <a:ext cx="241368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PAZ DE ARIPORO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45669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26.258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13.793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63950"/>
            <a:ext cx="318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 de Ariporo - Casanare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4673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3230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92101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72703" y="1776837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72703" y="2755012"/>
            <a:ext cx="385996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44967" y="619078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44968" y="5730061"/>
            <a:ext cx="3850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06625" y="5733766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72703" y="247315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44967" y="4217549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F0A809-1F6A-4CB8-A9CC-FEE16AB50D78}"/>
              </a:ext>
            </a:extLst>
          </p:cNvPr>
          <p:cNvSpPr txBox="1"/>
          <p:nvPr/>
        </p:nvSpPr>
        <p:spPr>
          <a:xfrm>
            <a:off x="4700497" y="456065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197F5A2-2236-4CCD-8E78-95B88649C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703" y="3056379"/>
            <a:ext cx="3603863" cy="153005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84300C19-CAE7-4A05-92C2-98D5E968765F}"/>
              </a:ext>
            </a:extLst>
          </p:cNvPr>
          <p:cNvSpPr txBox="1"/>
          <p:nvPr/>
        </p:nvSpPr>
        <p:spPr>
          <a:xfrm>
            <a:off x="4706625" y="5468942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6C65F7-392F-41F9-90E8-FB99CE1CC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05" y="4782580"/>
            <a:ext cx="3603861" cy="6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5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80659"/>
            <a:ext cx="4151954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57242" y="2238050"/>
            <a:ext cx="3984151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SKPI.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PTX.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01 51 27.75 N -Longitud 76 05 09.55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1.500 largo x 19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23°C.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8360909.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60035" y="302166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CONTADOR (PTX):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5" y="24494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5" y="647519"/>
            <a:ext cx="295055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CONTADOR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2829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135.691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665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9886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Pitalito - Huila: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8164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722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09856" y="1481648"/>
            <a:ext cx="0" cy="4778943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2097" y="2077946"/>
            <a:ext cx="3782448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dirty="0"/>
              <a:t>SATENA: </a:t>
            </a:r>
            <a:r>
              <a:rPr lang="es-CO" sz="1000" b="0" dirty="0"/>
              <a:t>6 vuelos semanales Pitalito-Bogotá-Pitalito y 3 semanales Pitalito-Cali-Pitalito.</a:t>
            </a:r>
            <a:endParaRPr lang="es-CO" sz="1000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88707" y="3000531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81029" y="616183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D16E6-CAE0-4094-B044-8B760AEB7E0F}"/>
              </a:ext>
            </a:extLst>
          </p:cNvPr>
          <p:cNvSpPr txBox="1"/>
          <p:nvPr/>
        </p:nvSpPr>
        <p:spPr>
          <a:xfrm>
            <a:off x="4711271" y="5780942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57242" y="5723199"/>
            <a:ext cx="3825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257242" y="4205291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C66E9E-079E-483D-A9E2-37FDC3E16918}"/>
              </a:ext>
            </a:extLst>
          </p:cNvPr>
          <p:cNvSpPr txBox="1"/>
          <p:nvPr/>
        </p:nvSpPr>
        <p:spPr>
          <a:xfrm>
            <a:off x="4822434" y="273473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3C95C7-A259-4297-8B36-0D8DFA2D7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707" y="3293577"/>
            <a:ext cx="3645008" cy="15475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A267E8-6B57-4BE6-B95D-0BD886B02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066" y="4907329"/>
            <a:ext cx="3647649" cy="69364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9F990C3-AFB9-47F7-865B-D1A3A40CF761}"/>
              </a:ext>
            </a:extLst>
          </p:cNvPr>
          <p:cNvSpPr txBox="1"/>
          <p:nvPr/>
        </p:nvSpPr>
        <p:spPr>
          <a:xfrm>
            <a:off x="4710014" y="5567175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1DCDD0C-830A-477A-BD30-05525A2A8712}"/>
              </a:ext>
            </a:extLst>
          </p:cNvPr>
          <p:cNvSpPr txBox="1"/>
          <p:nvPr/>
        </p:nvSpPr>
        <p:spPr>
          <a:xfrm>
            <a:off x="4813645" y="1673552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9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20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29918"/>
            <a:ext cx="4121189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89103" y="2186540"/>
            <a:ext cx="3828828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SKPL.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PLT.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09 47 54.67 N-Longitud 74 46 58.98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1.067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(5) 2859592.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669654" y="274123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LAS MERCEDES (PLT):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5" y="166479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3495" y="613443"/>
            <a:ext cx="234898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LAS MERCEDES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9844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61.856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1.500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48125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 - Magdalena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3090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1648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2" y="1500033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669654" y="1775041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669654" y="2701746"/>
            <a:ext cx="3949829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89103" y="618044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190238" y="5710138"/>
            <a:ext cx="3930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30894" y="5739464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669654" y="2450707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190238" y="4217863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F0A809-1F6A-4CB8-A9CC-FEE16AB50D78}"/>
              </a:ext>
            </a:extLst>
          </p:cNvPr>
          <p:cNvSpPr txBox="1"/>
          <p:nvPr/>
        </p:nvSpPr>
        <p:spPr>
          <a:xfrm>
            <a:off x="4616612" y="4534196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1549D4-F45B-43C2-8F61-9ECD67983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54" y="3042521"/>
            <a:ext cx="3645011" cy="154752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F2995E3-E3B2-48AB-BEC7-E15A8F0D680D}"/>
              </a:ext>
            </a:extLst>
          </p:cNvPr>
          <p:cNvSpPr txBox="1"/>
          <p:nvPr/>
        </p:nvSpPr>
        <p:spPr>
          <a:xfrm>
            <a:off x="4616612" y="547733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7FE7BF-0548-461F-92F3-DC3398597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7" y="4806421"/>
            <a:ext cx="3645008" cy="7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45152"/>
            <a:ext cx="4175120" cy="1059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94493" y="2224072"/>
            <a:ext cx="3978320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SKPP.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PPN.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02 27 15,67 N-Longitud 076 36 35,27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1.910</a:t>
            </a:r>
            <a:r>
              <a:rPr lang="es-CO" sz="1000" dirty="0"/>
              <a:t> </a:t>
            </a:r>
            <a:r>
              <a:rPr lang="es-CO" sz="1000" b="0" dirty="0"/>
              <a:t>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25°C.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(2) 8237705.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1100-2359 UTC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53017" y="2102475"/>
            <a:ext cx="3789854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3 vuelos diarios Popayán-Bogotá-Popayán.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1 vuelo diario Popayán-Bogotá-Popayán.</a:t>
            </a:r>
            <a:endParaRPr lang="es-CO" sz="1000" dirty="0"/>
          </a:p>
          <a:p>
            <a:endParaRPr lang="es-CO" sz="1000" b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53017" y="3131792"/>
            <a:ext cx="3678422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GUILLERMO LEÓN VALENCIA (PPN):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97" y="137384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96797" y="539958"/>
            <a:ext cx="364147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GUILLERMO LEÓN VALENCIA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94491" y="6085765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309566"/>
            <a:ext cx="3247877" cy="6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286.953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512 km2.</a:t>
            </a: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95216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Popayán – Cauca: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42838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72283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611036"/>
            <a:ext cx="0" cy="4500061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72071" y="308630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C819715-955B-4B29-8560-1AB07672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17" y="3440550"/>
            <a:ext cx="3615880" cy="155921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EC9F7A2-909D-4750-A22C-08E24F556952}"/>
              </a:ext>
            </a:extLst>
          </p:cNvPr>
          <p:cNvSpPr txBox="1"/>
          <p:nvPr/>
        </p:nvSpPr>
        <p:spPr>
          <a:xfrm>
            <a:off x="194491" y="5685468"/>
            <a:ext cx="3978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9D53B6-301D-417B-9211-D8912B6CE377}"/>
              </a:ext>
            </a:extLst>
          </p:cNvPr>
          <p:cNvSpPr txBox="1"/>
          <p:nvPr/>
        </p:nvSpPr>
        <p:spPr>
          <a:xfrm>
            <a:off x="4798956" y="5903348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3C245C8-2580-4FB9-8963-409389573A31}"/>
              </a:ext>
            </a:extLst>
          </p:cNvPr>
          <p:cNvSpPr txBox="1"/>
          <p:nvPr/>
        </p:nvSpPr>
        <p:spPr>
          <a:xfrm>
            <a:off x="4830194" y="278351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27702A5-76CD-4B07-BF05-9BB5A3681838}"/>
              </a:ext>
            </a:extLst>
          </p:cNvPr>
          <p:cNvSpPr txBox="1"/>
          <p:nvPr/>
        </p:nvSpPr>
        <p:spPr>
          <a:xfrm>
            <a:off x="4798956" y="570064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CDBDFA-AC21-46D1-B3ED-BD2295F0D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948" y="5036985"/>
            <a:ext cx="3590949" cy="69326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8697966-E290-4D70-996E-4FFB32401A03}"/>
              </a:ext>
            </a:extLst>
          </p:cNvPr>
          <p:cNvSpPr txBox="1"/>
          <p:nvPr/>
        </p:nvSpPr>
        <p:spPr>
          <a:xfrm>
            <a:off x="4853017" y="1665547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28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3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98413"/>
            <a:ext cx="4087210" cy="1059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94493" y="2301716"/>
            <a:ext cx="3941321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SKPV.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PVA.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13 21 25,79 N-Longitud 081 21 28,53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1.040 largo x 18 ancho.**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5148176.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80961" y="1989774"/>
            <a:ext cx="37898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sz="1000" b="0" dirty="0"/>
          </a:p>
          <a:p>
            <a:r>
              <a:rPr lang="es-CO" sz="1000" dirty="0"/>
              <a:t>SATENA: </a:t>
            </a:r>
            <a:r>
              <a:rPr lang="es-CO" sz="1000" b="0" dirty="0"/>
              <a:t>2 vuelos diarios Providencia-San Andrés-Providencia (2 septiembre al 6 de octubre).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72071" y="3023764"/>
            <a:ext cx="3253995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EMBRUJO (PVA):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19064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92502" y="593219"/>
            <a:ext cx="364147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EMBRUJO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362827"/>
            <a:ext cx="3247877" cy="6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5.210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22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100542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Providencia – Isla: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48164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77609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632181"/>
            <a:ext cx="0" cy="459554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0961" y="2963966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F796387-7AEA-48F4-8AB1-48F1AD938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71" y="3311935"/>
            <a:ext cx="3500495" cy="150945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05F0C26-F8A4-4AC8-9E7E-4A9F2C442FE4}"/>
              </a:ext>
            </a:extLst>
          </p:cNvPr>
          <p:cNvSpPr txBox="1"/>
          <p:nvPr/>
        </p:nvSpPr>
        <p:spPr>
          <a:xfrm>
            <a:off x="192502" y="6037303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585601-1B21-4D04-B6B1-4338EC15735A}"/>
              </a:ext>
            </a:extLst>
          </p:cNvPr>
          <p:cNvSpPr txBox="1"/>
          <p:nvPr/>
        </p:nvSpPr>
        <p:spPr>
          <a:xfrm>
            <a:off x="192502" y="5698684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85C63E7-1562-4DDC-B500-D7A2BB639878}"/>
              </a:ext>
            </a:extLst>
          </p:cNvPr>
          <p:cNvSpPr txBox="1"/>
          <p:nvPr/>
        </p:nvSpPr>
        <p:spPr>
          <a:xfrm>
            <a:off x="4818081" y="5812227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FBA2914-B963-4DD8-AAF5-7B39CEF4EC6D}"/>
              </a:ext>
            </a:extLst>
          </p:cNvPr>
          <p:cNvSpPr txBox="1"/>
          <p:nvPr/>
        </p:nvSpPr>
        <p:spPr>
          <a:xfrm>
            <a:off x="4880961" y="2686234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9882BA-F17A-431B-ADDE-FA34ED94C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961" y="4886461"/>
            <a:ext cx="3491605" cy="67408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D2691E2-A02E-43C4-99AD-40A461C3982A}"/>
              </a:ext>
            </a:extLst>
          </p:cNvPr>
          <p:cNvSpPr txBox="1"/>
          <p:nvPr/>
        </p:nvSpPr>
        <p:spPr>
          <a:xfrm>
            <a:off x="4818081" y="553801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C86AD2-50A2-4F28-881A-9378DC4F4DA9}"/>
              </a:ext>
            </a:extLst>
          </p:cNvPr>
          <p:cNvSpPr txBox="1"/>
          <p:nvPr/>
        </p:nvSpPr>
        <p:spPr>
          <a:xfrm>
            <a:off x="4891975" y="1576729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14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76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1060560"/>
            <a:ext cx="4087553" cy="1013609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39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99673" y="2073291"/>
            <a:ext cx="3894712" cy="392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SKAS.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PUU.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00 30 20,54 N-Longitud 076 30 02,55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1.460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4227193.</a:t>
            </a:r>
          </a:p>
          <a:p>
            <a:r>
              <a:rPr lang="es-CO" sz="1000" dirty="0"/>
              <a:t>Horario operación aeropuerto</a:t>
            </a:r>
            <a:r>
              <a:rPr lang="es-CO" sz="1000" b="0" dirty="0"/>
              <a:t>: </a:t>
            </a:r>
          </a:p>
          <a:p>
            <a:pPr marL="0" indent="0">
              <a:buNone/>
            </a:pPr>
            <a:r>
              <a:rPr lang="es-CO" sz="1000" b="0" dirty="0"/>
              <a:t>      </a:t>
            </a:r>
            <a:r>
              <a:rPr lang="es-ES" sz="1000" b="0" dirty="0"/>
              <a:t>1100-2359 UTC Lunes. </a:t>
            </a:r>
          </a:p>
          <a:p>
            <a:pPr marL="0" indent="0">
              <a:buNone/>
            </a:pPr>
            <a:r>
              <a:rPr lang="es-ES" sz="1000" b="0" dirty="0"/>
              <a:t>      0000-0300 y 1100-2359 UTC Martes.</a:t>
            </a:r>
          </a:p>
          <a:p>
            <a:pPr marL="0" indent="0">
              <a:buNone/>
            </a:pPr>
            <a:r>
              <a:rPr lang="es-ES" sz="1000" b="0" dirty="0"/>
              <a:t>      0000-0200 y 1100-2359 UTC Miércoles, Jueves y Viernes.</a:t>
            </a:r>
          </a:p>
          <a:p>
            <a:pPr marL="0" indent="0">
              <a:buNone/>
            </a:pPr>
            <a:r>
              <a:rPr lang="es-ES" sz="1000" b="0" dirty="0"/>
              <a:t>      0000-0300 y 1100-2300 UTC Sábado.</a:t>
            </a:r>
          </a:p>
          <a:p>
            <a:pPr marL="0" indent="0">
              <a:buNone/>
            </a:pPr>
            <a:r>
              <a:rPr lang="es-ES" sz="1000" b="0" dirty="0"/>
              <a:t>      1100-2300 UTC Domingo.</a:t>
            </a:r>
            <a:endParaRPr lang="es-CO" sz="1000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44177" y="1798758"/>
            <a:ext cx="3789854" cy="141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1 vuelo diario Puerto Asís-Bogotá- Puerto Asís y 4 vuelos semanales Puerto Asís-Cali- Puerto Asís.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12 vuelos semanales Puerto Asís-Bogotá- Puerto Asís, 3 vuelos semanales Puerto Asís-Cali-Puerto Asís, 2 vuelos semanales Puerto Asís-Ipiales- Puerto Asís y Puerto Asís-Puerto Leguizamo-Puerto Asís.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83243" y="3458170"/>
            <a:ext cx="3253995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TRES DE MAYO (PUU):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3" y="270121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94493" y="672695"/>
            <a:ext cx="364147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TRES DE MAYO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94493" y="6174111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424974"/>
            <a:ext cx="3247877" cy="67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63.067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2.610 km2.</a:t>
            </a: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1067574"/>
            <a:ext cx="29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Asís – Putumayo: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56154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84712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6939" y="1252240"/>
            <a:ext cx="3416" cy="489548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3243" y="3429000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F760251F-E202-4CA8-9664-F3D54B40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43" y="3760572"/>
            <a:ext cx="3214238" cy="138601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EFDF7BB-3BB4-490A-B677-9D3D0021FBF4}"/>
              </a:ext>
            </a:extLst>
          </p:cNvPr>
          <p:cNvSpPr txBox="1"/>
          <p:nvPr/>
        </p:nvSpPr>
        <p:spPr>
          <a:xfrm>
            <a:off x="203450" y="5940091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7914D72-0CF1-44D6-A5F6-680A1E476304}"/>
              </a:ext>
            </a:extLst>
          </p:cNvPr>
          <p:cNvSpPr txBox="1"/>
          <p:nvPr/>
        </p:nvSpPr>
        <p:spPr>
          <a:xfrm>
            <a:off x="4811936" y="5974057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217ADFF-0B7C-4A21-9839-1AF4A8297DCB}"/>
              </a:ext>
            </a:extLst>
          </p:cNvPr>
          <p:cNvSpPr txBox="1"/>
          <p:nvPr/>
        </p:nvSpPr>
        <p:spPr>
          <a:xfrm>
            <a:off x="4859770" y="318705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42BAAE5-D18A-4857-8E6E-3C43FBBFCE1D}"/>
              </a:ext>
            </a:extLst>
          </p:cNvPr>
          <p:cNvSpPr txBox="1"/>
          <p:nvPr/>
        </p:nvSpPr>
        <p:spPr>
          <a:xfrm>
            <a:off x="4811936" y="580009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836022-61EC-4616-9115-D544B4EDF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243" y="5198143"/>
            <a:ext cx="3214238" cy="63274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8724F84-A7F5-4FDE-9934-205A855639C7}"/>
              </a:ext>
            </a:extLst>
          </p:cNvPr>
          <p:cNvSpPr txBox="1"/>
          <p:nvPr/>
        </p:nvSpPr>
        <p:spPr>
          <a:xfrm>
            <a:off x="4850222" y="1443695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destinos nacionales con 30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5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1022175"/>
            <a:ext cx="4189099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41605" y="2164869"/>
            <a:ext cx="3947495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SKAG.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AGH.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08 14 46,06 N -Longitud 73 34 46,42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1.200 largo x 18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</a:t>
            </a:r>
            <a:r>
              <a:rPr lang="es-CO" sz="1000" dirty="0"/>
              <a:t> </a:t>
            </a:r>
            <a:r>
              <a:rPr lang="es-CO" sz="1000" b="0" dirty="0"/>
              <a:t>3175171006.</a:t>
            </a:r>
            <a:endParaRPr lang="es-CO" b="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  <a:endParaRPr lang="es-CO" b="0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72501" y="2867351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HACARITAMA (AGH):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5" y="214198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33175" y="616772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HACARITAMA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40434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96.667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976.3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1040382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Aguachica - Cesar: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52316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80873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5" y="1747518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90255" y="278774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32643" y="5739906"/>
            <a:ext cx="3813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2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60839" y="6113578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8515B5-A27B-4A87-A154-27AD2C717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17" y="3165435"/>
            <a:ext cx="3471825" cy="1474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9B0BE63-F6C1-4FED-BBD3-9E606F00CDB4}"/>
              </a:ext>
            </a:extLst>
          </p:cNvPr>
          <p:cNvSpPr txBox="1"/>
          <p:nvPr/>
        </p:nvSpPr>
        <p:spPr>
          <a:xfrm>
            <a:off x="4732642" y="4615145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98BC9FE-A69F-446C-828D-1A9A5F4A5407}"/>
              </a:ext>
            </a:extLst>
          </p:cNvPr>
          <p:cNvSpPr txBox="1"/>
          <p:nvPr/>
        </p:nvSpPr>
        <p:spPr>
          <a:xfrm>
            <a:off x="160839" y="5715972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586B2D-285F-4D9F-9593-6F65D646792F}"/>
              </a:ext>
            </a:extLst>
          </p:cNvPr>
          <p:cNvSpPr txBox="1"/>
          <p:nvPr/>
        </p:nvSpPr>
        <p:spPr>
          <a:xfrm>
            <a:off x="4826832" y="2426149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A7FDFE-528A-4141-B288-BC9F2E4E3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517" y="4870992"/>
            <a:ext cx="3471822" cy="67026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4646851-B48F-430D-B769-63C035351C74}"/>
              </a:ext>
            </a:extLst>
          </p:cNvPr>
          <p:cNvSpPr txBox="1"/>
          <p:nvPr/>
        </p:nvSpPr>
        <p:spPr>
          <a:xfrm>
            <a:off x="4732642" y="551591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5D7419C-5FCE-4B6C-A28D-F6E185A6ACA0}"/>
              </a:ext>
            </a:extLst>
          </p:cNvPr>
          <p:cNvSpPr txBox="1"/>
          <p:nvPr/>
        </p:nvSpPr>
        <p:spPr>
          <a:xfrm>
            <a:off x="254757" y="4147256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32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62140"/>
            <a:ext cx="4216891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40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86335" y="2238164"/>
            <a:ext cx="4010453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SKPR.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PBE.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27 35.77 N-Longitud 74 24 38.31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1.290 largo x 24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33°C.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</a:t>
            </a:r>
            <a:r>
              <a:rPr lang="es-CO" b="0" dirty="0"/>
              <a:t> </a:t>
            </a:r>
            <a:r>
              <a:rPr lang="es-CO" sz="1000" b="0" dirty="0"/>
              <a:t>(4) 8332590.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30459" y="273241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LA MORELA (PBE):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90958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637922"/>
            <a:ext cx="223613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 MORELA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206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50.232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1.184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1014199"/>
            <a:ext cx="299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Berrio - Antioquia: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6312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4870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65463" y="1487796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30459" y="1771002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30459" y="2710623"/>
            <a:ext cx="3889024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29051" y="619078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69658" y="4513611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304405" y="5774068"/>
            <a:ext cx="3608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69658" y="5744161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30459" y="246557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329051" y="4234061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D414CC-1763-4EEB-B460-4362B7E11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459" y="3035936"/>
            <a:ext cx="3603867" cy="153006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EE75DDE6-574E-40BC-9D6E-95030DC1400F}"/>
              </a:ext>
            </a:extLst>
          </p:cNvPr>
          <p:cNvSpPr txBox="1"/>
          <p:nvPr/>
        </p:nvSpPr>
        <p:spPr>
          <a:xfrm>
            <a:off x="4664385" y="540601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384591-2A9A-4920-905E-A96A88A43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62" y="4753297"/>
            <a:ext cx="3603864" cy="6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9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847493"/>
            <a:ext cx="4199138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41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86135" y="1957329"/>
            <a:ext cx="4130687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SKPC.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PCR.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11 06,40 N-Longitud 067 29 33,03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1.800 largo x 30 ancho.**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36°C.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5654216.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0000-0300 y 1200-2359 Lunes, </a:t>
            </a:r>
          </a:p>
          <a:p>
            <a:pPr marL="0" indent="0">
              <a:buNone/>
            </a:pPr>
            <a:r>
              <a:rPr lang="es-ES" sz="1000" b="0" dirty="0"/>
              <a:t>      1500-2359 Martes, 0000-0300 y 1400-2359 Miércoles, </a:t>
            </a:r>
          </a:p>
          <a:p>
            <a:pPr marL="0" indent="0">
              <a:buNone/>
            </a:pPr>
            <a:r>
              <a:rPr lang="es-ES" sz="1000" b="0" dirty="0"/>
              <a:t>      0000-0200 Y 1500-2359 Jueves, 0000-0300 y 1300-2359 Viernes, </a:t>
            </a:r>
          </a:p>
          <a:p>
            <a:pPr marL="0" indent="0">
              <a:buNone/>
            </a:pPr>
            <a:r>
              <a:rPr lang="es-ES" sz="1000" b="0" dirty="0"/>
              <a:t>      0000-0100 y 1100-2300 Sábado, 1500-2359 UTC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908084" y="2073232"/>
            <a:ext cx="3789854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5 vuelos semanales Puerto Carreño-Bogotá- Puerto Carreño y 2 vuelos semanales Puerto Carreño-Villavicencio- Puerto Carreño.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908084" y="327081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GERMAN OLANO (PCR):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7" y="119624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2657" y="522198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GERMAN OLANO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2966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16.763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12.409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865700"/>
            <a:ext cx="30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Carreño - Vichada: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5736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4293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25265" y="1455204"/>
            <a:ext cx="0" cy="4762025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900092" y="3213806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9659FCE9-1534-4E12-81B8-A70BD048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22" y="3533291"/>
            <a:ext cx="3462217" cy="149294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C300A0C-F52C-455F-A481-9B77B4B7CBA4}"/>
              </a:ext>
            </a:extLst>
          </p:cNvPr>
          <p:cNvSpPr txBox="1"/>
          <p:nvPr/>
        </p:nvSpPr>
        <p:spPr>
          <a:xfrm>
            <a:off x="192502" y="6047952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37CE18-A6A7-456E-A278-73C14E922317}"/>
              </a:ext>
            </a:extLst>
          </p:cNvPr>
          <p:cNvSpPr txBox="1"/>
          <p:nvPr/>
        </p:nvSpPr>
        <p:spPr>
          <a:xfrm>
            <a:off x="188012" y="5742472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09D4A7-FC32-4D24-8C07-9BBC389DC3DE}"/>
              </a:ext>
            </a:extLst>
          </p:cNvPr>
          <p:cNvSpPr txBox="1"/>
          <p:nvPr/>
        </p:nvSpPr>
        <p:spPr>
          <a:xfrm>
            <a:off x="4805313" y="5957185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5676D5-B2D8-4ACB-8555-83D5C0747C51}"/>
              </a:ext>
            </a:extLst>
          </p:cNvPr>
          <p:cNvSpPr txBox="1"/>
          <p:nvPr/>
        </p:nvSpPr>
        <p:spPr>
          <a:xfrm>
            <a:off x="4933708" y="2976371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5BEC1-FFEE-461D-ABE4-F97EC41EF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93" y="5082603"/>
            <a:ext cx="3447146" cy="65804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7C1E480-9674-4179-BEC9-D978E71197AE}"/>
              </a:ext>
            </a:extLst>
          </p:cNvPr>
          <p:cNvSpPr txBox="1"/>
          <p:nvPr/>
        </p:nvSpPr>
        <p:spPr>
          <a:xfrm>
            <a:off x="4823220" y="573133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B74FA54-0555-4310-9559-1405EDA0BF17}"/>
              </a:ext>
            </a:extLst>
          </p:cNvPr>
          <p:cNvSpPr txBox="1"/>
          <p:nvPr/>
        </p:nvSpPr>
        <p:spPr>
          <a:xfrm>
            <a:off x="4892100" y="1611224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7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25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847493"/>
            <a:ext cx="4199138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86135" y="2151068"/>
            <a:ext cx="4130687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RDN.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17 14 N-Longitud 71 06 07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1.300 largo x 30 ancho.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26°C.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Aerocivil/Municipio.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N/R.</a:t>
            </a:r>
          </a:p>
          <a:p>
            <a:endParaRPr lang="es-CO" sz="1000" b="0" dirty="0"/>
          </a:p>
          <a:p>
            <a:pPr marL="0" indent="0">
              <a:buNone/>
            </a:pPr>
            <a:endParaRPr lang="es-CO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N/R.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N/R.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96945" y="1858210"/>
            <a:ext cx="37898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b="0" dirty="0"/>
              <a:t>El Aeropuerto no cuenta con servicios aéreos comerciales regulares.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900093" y="297773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PUERTO RONDON (RDN):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7" y="119624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2657" y="522198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PUERTO RONDON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2966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3.820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2.186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865700"/>
            <a:ext cx="29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Rondón - Arauca: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5736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4293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25265" y="1455204"/>
            <a:ext cx="0" cy="4762025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908084" y="2947476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300A0C-F52C-455F-A481-9B77B4B7CBA4}"/>
              </a:ext>
            </a:extLst>
          </p:cNvPr>
          <p:cNvSpPr txBox="1"/>
          <p:nvPr/>
        </p:nvSpPr>
        <p:spPr>
          <a:xfrm>
            <a:off x="192502" y="6069556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09D4A7-FC32-4D24-8C07-9BBC389DC3DE}"/>
              </a:ext>
            </a:extLst>
          </p:cNvPr>
          <p:cNvSpPr txBox="1"/>
          <p:nvPr/>
        </p:nvSpPr>
        <p:spPr>
          <a:xfrm>
            <a:off x="4805313" y="5957185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5676D5-B2D8-4ACB-8555-83D5C0747C51}"/>
              </a:ext>
            </a:extLst>
          </p:cNvPr>
          <p:cNvSpPr txBox="1"/>
          <p:nvPr/>
        </p:nvSpPr>
        <p:spPr>
          <a:xfrm>
            <a:off x="4885022" y="256507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C1E480-9674-4179-BEC9-D978E71197AE}"/>
              </a:ext>
            </a:extLst>
          </p:cNvPr>
          <p:cNvSpPr txBox="1"/>
          <p:nvPr/>
        </p:nvSpPr>
        <p:spPr>
          <a:xfrm>
            <a:off x="4823220" y="5552465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E03E67-E374-45B5-B13A-A26D84D5B85C}"/>
              </a:ext>
            </a:extLst>
          </p:cNvPr>
          <p:cNvSpPr txBox="1"/>
          <p:nvPr/>
        </p:nvSpPr>
        <p:spPr>
          <a:xfrm>
            <a:off x="192502" y="5620233"/>
            <a:ext cx="3632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1443F4-A390-4703-9B02-FC636D7A4592}"/>
              </a:ext>
            </a:extLst>
          </p:cNvPr>
          <p:cNvSpPr txBox="1"/>
          <p:nvPr/>
        </p:nvSpPr>
        <p:spPr>
          <a:xfrm>
            <a:off x="186135" y="3943496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30BA94-4AC7-45EF-B193-7DACA6A78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21" y="3355873"/>
            <a:ext cx="3471825" cy="1474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0B7F2C03-E393-4F23-ACC1-07D3357D7110}"/>
              </a:ext>
            </a:extLst>
          </p:cNvPr>
          <p:cNvSpPr txBox="1"/>
          <p:nvPr/>
        </p:nvSpPr>
        <p:spPr>
          <a:xfrm>
            <a:off x="4860146" y="4804336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Militar.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2BB790-C18E-4174-BB57-9F505BF02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084" y="5121615"/>
            <a:ext cx="3473461" cy="45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3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36800"/>
            <a:ext cx="4117321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88386" y="2238605"/>
            <a:ext cx="3937382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SKOT.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OTU.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7 00 38.02 N-Longitud 74 42 55.6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892 largo x 12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8303924</a:t>
            </a:r>
            <a:r>
              <a:rPr lang="es-CO" b="0" dirty="0"/>
              <a:t>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40675" y="2792798"/>
            <a:ext cx="3878808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ALBERTO JARAMILLO SÁNCHEZ (OTU):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7" y="173162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82887" y="575736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ALBERTO JARAMILLO SÁNCHEZ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3672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32.057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1.985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55007"/>
            <a:ext cx="315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Remedios Otú - Antioquia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3778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2336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83221" y="1437789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40675" y="1793172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43518" y="2781645"/>
            <a:ext cx="387596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84026" y="6174542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84026" y="5720122"/>
            <a:ext cx="3632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63156" y="5742323"/>
            <a:ext cx="38610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40675" y="2493186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88386" y="4251941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F0A809-1F6A-4CB8-A9CC-FEE16AB50D78}"/>
              </a:ext>
            </a:extLst>
          </p:cNvPr>
          <p:cNvSpPr txBox="1"/>
          <p:nvPr/>
        </p:nvSpPr>
        <p:spPr>
          <a:xfrm>
            <a:off x="4660780" y="4563088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225520-C8EA-490E-89C0-7F5E60D6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518" y="3074244"/>
            <a:ext cx="3628448" cy="1540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9321FC-4E61-46F0-B88D-2356A403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886" y="4766768"/>
            <a:ext cx="3637080" cy="70216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64B7C04-29D9-4F10-846E-381857E531E4}"/>
              </a:ext>
            </a:extLst>
          </p:cNvPr>
          <p:cNvSpPr txBox="1"/>
          <p:nvPr/>
        </p:nvSpPr>
        <p:spPr>
          <a:xfrm>
            <a:off x="4660780" y="543267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83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" y="865804"/>
            <a:ext cx="3928628" cy="1022649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18471-7731-4CA1-82E0-3B5CF0BC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8A290-77E0-4545-BC9C-0BE6DCBC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52001-73FC-437D-B732-A85AA0B6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44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10566D-242D-439F-B519-9018E6AF986C}"/>
              </a:ext>
            </a:extLst>
          </p:cNvPr>
          <p:cNvSpPr txBox="1"/>
          <p:nvPr/>
        </p:nvSpPr>
        <p:spPr>
          <a:xfrm>
            <a:off x="158173" y="2086470"/>
            <a:ext cx="3770462" cy="3537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dirty="0"/>
              <a:t>Código OACI: </a:t>
            </a:r>
            <a:r>
              <a:rPr lang="es-CO" b="0" dirty="0"/>
              <a:t>SKSP.</a:t>
            </a:r>
          </a:p>
          <a:p>
            <a:r>
              <a:rPr lang="es-CO" dirty="0"/>
              <a:t>Código IATA</a:t>
            </a:r>
            <a:r>
              <a:rPr lang="es-CO" b="0" dirty="0"/>
              <a:t>: ADZ.</a:t>
            </a:r>
          </a:p>
          <a:p>
            <a:r>
              <a:rPr lang="es-CO" dirty="0"/>
              <a:t>Ubicación: </a:t>
            </a:r>
            <a:r>
              <a:rPr lang="es-CO" b="0" dirty="0"/>
              <a:t>Latitud 12 35 01,18 N-Longitud 081 42 40,82 W.</a:t>
            </a:r>
          </a:p>
          <a:p>
            <a:r>
              <a:rPr lang="es-CO" dirty="0"/>
              <a:t>Dimensiones Pista (m): </a:t>
            </a:r>
            <a:r>
              <a:rPr lang="es-CO" b="0" dirty="0"/>
              <a:t>2.375 largo x 45 ancho. </a:t>
            </a:r>
          </a:p>
          <a:p>
            <a:r>
              <a:rPr lang="es-CO" dirty="0"/>
              <a:t>Temperatura de referencia: </a:t>
            </a:r>
            <a:r>
              <a:rPr lang="es-CO" b="0" dirty="0"/>
              <a:t>30°C.</a:t>
            </a:r>
          </a:p>
          <a:p>
            <a:r>
              <a:rPr lang="es-CO" dirty="0"/>
              <a:t>Propietario/Explotador: </a:t>
            </a:r>
            <a:r>
              <a:rPr lang="es-CO" b="0" dirty="0"/>
              <a:t>Aerocivil.</a:t>
            </a:r>
          </a:p>
          <a:p>
            <a:r>
              <a:rPr lang="es-CO" dirty="0"/>
              <a:t>Teléfono: </a:t>
            </a:r>
            <a:r>
              <a:rPr lang="es-CO" b="0" dirty="0"/>
              <a:t>+57 (8) 5123415.</a:t>
            </a:r>
            <a:endParaRPr lang="es-CO" dirty="0"/>
          </a:p>
          <a:p>
            <a:r>
              <a:rPr lang="es-CO" dirty="0"/>
              <a:t>Horario operación aeropuerto: </a:t>
            </a:r>
            <a:r>
              <a:rPr lang="es-CO" b="0" dirty="0"/>
              <a:t>24 horas.</a:t>
            </a:r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dirty="0"/>
              <a:t>Restaurantes: </a:t>
            </a:r>
            <a:r>
              <a:rPr lang="es-CO" b="0" dirty="0"/>
              <a:t>Si.</a:t>
            </a:r>
          </a:p>
          <a:p>
            <a:r>
              <a:rPr lang="es-CO" dirty="0"/>
              <a:t>Transporte: </a:t>
            </a:r>
            <a:r>
              <a:rPr lang="es-CO" b="0" dirty="0"/>
              <a:t>Taxis.</a:t>
            </a:r>
            <a:r>
              <a:rPr lang="es-CO" dirty="0"/>
              <a:t> </a:t>
            </a:r>
          </a:p>
          <a:p>
            <a:r>
              <a:rPr lang="es-CO" dirty="0"/>
              <a:t>Instalaciones médicas: </a:t>
            </a:r>
            <a:r>
              <a:rPr lang="es-CO" b="0" dirty="0"/>
              <a:t>Hospitales y Clínicas en la ciudad.</a:t>
            </a:r>
            <a:r>
              <a:rPr lang="es-CO" dirty="0"/>
              <a:t> </a:t>
            </a:r>
          </a:p>
          <a:p>
            <a:r>
              <a:rPr lang="es-CO" dirty="0"/>
              <a:t>Banco: </a:t>
            </a:r>
            <a:r>
              <a:rPr lang="es-CO" b="0" dirty="0"/>
              <a:t>Cajeros Automáticos.</a:t>
            </a:r>
          </a:p>
          <a:p>
            <a:r>
              <a:rPr lang="es-CO" dirty="0"/>
              <a:t>Información turística: </a:t>
            </a:r>
            <a:r>
              <a:rPr lang="es-CO" b="0" dirty="0"/>
              <a:t>Si.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95B97F-BC49-43AD-AE14-DE2BD8C8D2DE}"/>
              </a:ext>
            </a:extLst>
          </p:cNvPr>
          <p:cNvSpPr txBox="1"/>
          <p:nvPr/>
        </p:nvSpPr>
        <p:spPr>
          <a:xfrm>
            <a:off x="4559592" y="1509026"/>
            <a:ext cx="4407866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GUSTAVO ROJAS PINILLA (ADZ):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35423" y="78230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35423" y="516633"/>
            <a:ext cx="3540182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</a:t>
            </a:r>
            <a:r>
              <a:rPr lang="es-CO" sz="1800" b="0" dirty="0">
                <a:solidFill>
                  <a:srgbClr val="0070C0"/>
                </a:solidFill>
              </a:rPr>
              <a:t>USTAVO ROJAS PINILLA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92229" y="609969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418606" y="1252630"/>
            <a:ext cx="2890758" cy="105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73.850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26 km2.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58172" y="900056"/>
            <a:ext cx="212532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Andrés - Isla:</a:t>
            </a:r>
          </a:p>
        </p:txBody>
      </p:sp>
      <p:sp>
        <p:nvSpPr>
          <p:cNvPr id="18" name="Elipse 17"/>
          <p:cNvSpPr/>
          <p:nvPr/>
        </p:nvSpPr>
        <p:spPr>
          <a:xfrm>
            <a:off x="297173" y="136624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289769" y="166069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>
            <a:off x="4337210" y="718940"/>
            <a:ext cx="0" cy="5567927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09BD0290-30A6-4636-BF72-DCC8A35B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62" y="1871302"/>
            <a:ext cx="4247885" cy="180347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3462E86-7FC4-4B1D-AE48-B9451E1D6D09}"/>
              </a:ext>
            </a:extLst>
          </p:cNvPr>
          <p:cNvSpPr txBox="1"/>
          <p:nvPr/>
        </p:nvSpPr>
        <p:spPr>
          <a:xfrm>
            <a:off x="176551" y="5744689"/>
            <a:ext cx="403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C459B12-8494-4C48-BA85-7FCADD21B726}"/>
              </a:ext>
            </a:extLst>
          </p:cNvPr>
          <p:cNvSpPr txBox="1"/>
          <p:nvPr/>
        </p:nvSpPr>
        <p:spPr>
          <a:xfrm>
            <a:off x="4499778" y="4899258"/>
            <a:ext cx="452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B76E19-2967-4E7E-99CF-04D62D030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592" y="3763193"/>
            <a:ext cx="4260556" cy="85097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3BED15E-DCBB-4E89-B0F4-0CF87AE4960C}"/>
              </a:ext>
            </a:extLst>
          </p:cNvPr>
          <p:cNvSpPr txBox="1"/>
          <p:nvPr/>
        </p:nvSpPr>
        <p:spPr>
          <a:xfrm>
            <a:off x="4492152" y="456744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493520-173A-47A1-8682-45F6FEEC61C4}"/>
              </a:ext>
            </a:extLst>
          </p:cNvPr>
          <p:cNvSpPr txBox="1"/>
          <p:nvPr/>
        </p:nvSpPr>
        <p:spPr>
          <a:xfrm>
            <a:off x="4572000" y="5382319"/>
            <a:ext cx="430633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destinos nacionales con 172 frecuencias semanales y 1 destino internacional con 7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BEBD532-AB11-4E30-A967-0DC5EB7D65E9}"/>
              </a:ext>
            </a:extLst>
          </p:cNvPr>
          <p:cNvCxnSpPr>
            <a:cxnSpLocks/>
          </p:cNvCxnSpPr>
          <p:nvPr/>
        </p:nvCxnSpPr>
        <p:spPr>
          <a:xfrm>
            <a:off x="4572000" y="5216953"/>
            <a:ext cx="426055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994952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204185" y="1213799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7990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204185" y="482500"/>
            <a:ext cx="3205013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</a:t>
            </a:r>
            <a:r>
              <a:rPr lang="es-CO" sz="1800" b="0" dirty="0">
                <a:solidFill>
                  <a:srgbClr val="0070C0"/>
                </a:solidFill>
              </a:rPr>
              <a:t>USTAVO ROJAS PINILLA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204185" y="808468"/>
            <a:ext cx="288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Andrés - Isla: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B6F994-9666-4595-A860-996044D1D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01226"/>
              </p:ext>
            </p:extLst>
          </p:nvPr>
        </p:nvGraphicFramePr>
        <p:xfrm>
          <a:off x="1106330" y="1667304"/>
          <a:ext cx="6479951" cy="4088995"/>
        </p:xfrm>
        <a:graphic>
          <a:graphicData uri="http://schemas.openxmlformats.org/drawingml/2006/table">
            <a:tbl>
              <a:tblPr/>
              <a:tblGrid>
                <a:gridCol w="1631385">
                  <a:extLst>
                    <a:ext uri="{9D8B030D-6E8A-4147-A177-3AD203B41FA5}">
                      <a16:colId xmlns:a16="http://schemas.microsoft.com/office/drawing/2014/main" val="2941544655"/>
                    </a:ext>
                  </a:extLst>
                </a:gridCol>
                <a:gridCol w="2826431">
                  <a:extLst>
                    <a:ext uri="{9D8B030D-6E8A-4147-A177-3AD203B41FA5}">
                      <a16:colId xmlns:a16="http://schemas.microsoft.com/office/drawing/2014/main" val="1503182077"/>
                    </a:ext>
                  </a:extLst>
                </a:gridCol>
                <a:gridCol w="2022135">
                  <a:extLst>
                    <a:ext uri="{9D8B030D-6E8A-4147-A177-3AD203B41FA5}">
                      <a16:colId xmlns:a16="http://schemas.microsoft.com/office/drawing/2014/main" val="1760289065"/>
                    </a:ext>
                  </a:extLst>
                </a:gridCol>
              </a:tblGrid>
              <a:tr h="7469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03901"/>
                  </a:ext>
                </a:extLst>
              </a:tr>
              <a:tr h="1819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Andrés-Bogotá-San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8544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Andrés-Bucaramanga-San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789081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Andrés-Cali-San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69033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Andrés-Rionegro-San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 (sep-oct)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92606"/>
                  </a:ext>
                </a:extLst>
              </a:tr>
              <a:tr h="1915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Andrés-Pereira-San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 (sep-oct)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26868"/>
                  </a:ext>
                </a:extLst>
              </a:tr>
              <a:tr h="1819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Andrés-Bogotá-San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72315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Andrés-Cali-San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84673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Andrés-Cartagena-San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49775"/>
                  </a:ext>
                </a:extLst>
              </a:tr>
              <a:tr h="1915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Andrés-Rionegro-San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09122"/>
                  </a:ext>
                </a:extLst>
              </a:tr>
              <a:tr h="1819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Andrés-Bogotá-San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29975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Andrés-Cartagena-San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21"/>
                  </a:ext>
                </a:extLst>
              </a:tr>
              <a:tr h="1915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Andrés-Rionegro-San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61329"/>
                  </a:ext>
                </a:extLst>
              </a:tr>
              <a:tr h="1819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Andrés-Bogotá-San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870844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Andrés-Cali-San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33674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Andrés-Cartagena-San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43180"/>
                  </a:ext>
                </a:extLst>
              </a:tr>
              <a:tr h="1819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Andrés-Barranquilla-San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02579"/>
                  </a:ext>
                </a:extLst>
              </a:tr>
              <a:tr h="1915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Andrés-Panamá-San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39913"/>
                  </a:ext>
                </a:extLst>
              </a:tr>
              <a:tr h="2106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Andrés-Providencia-San Andrés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 (2 sep-6 oct)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1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57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26714"/>
            <a:ext cx="4197563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72592" y="2152549"/>
            <a:ext cx="3748988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SKSN.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SNR.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03 42 08.26 N-Longitud 73 41 17.01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700 largo x 15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26°C.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6488323.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5303" y="2782873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SAN MARTIN (SNR):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53403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55977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SAN MARTIN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6640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25.902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6.454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97877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Martín - Meta: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2770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132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09855" y="1464982"/>
            <a:ext cx="0" cy="475638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56517" y="1807285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55303" y="2766823"/>
            <a:ext cx="385996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01540" y="6164244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80859" y="460270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90489" y="5707243"/>
            <a:ext cx="3934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84343" y="5775092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55303" y="249069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62963" y="4166091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53D2CF-174F-40FC-8515-FA079AAA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17" y="3076428"/>
            <a:ext cx="3712137" cy="157602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DEE2861-0BF0-4099-BAF0-F8FD176D4886}"/>
              </a:ext>
            </a:extLst>
          </p:cNvPr>
          <p:cNvSpPr txBox="1"/>
          <p:nvPr/>
        </p:nvSpPr>
        <p:spPr>
          <a:xfrm>
            <a:off x="4680859" y="549760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53404A-7565-406A-AB0E-FA9C6D363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704" y="4826058"/>
            <a:ext cx="3707950" cy="7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5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80660"/>
            <a:ext cx="4262905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53907" y="2305860"/>
            <a:ext cx="449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SKSV.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SVI.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02 09 08,21 N-Longitud 074 45 59,32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1.500 largo x 26 ancho.**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30°C.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4646264.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65717" y="1960206"/>
            <a:ext cx="3789854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2 vuelos semanales San Vicente del Caguán-Bogotá- San Vicente del Caguán.</a:t>
            </a:r>
            <a:endParaRPr lang="es-CO" sz="1000" dirty="0"/>
          </a:p>
          <a:p>
            <a:pPr marL="0" indent="0">
              <a:buNone/>
            </a:pP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50222" y="3002814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EDURADO FALLA SOLANO (SVI):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9" y="201643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13779" y="604217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EDUARDO FALLA SOLANO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2830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72.949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21.923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73671" y="980660"/>
            <a:ext cx="39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Vicente del Caguán - Caquetá: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816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722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69652" y="1455204"/>
            <a:ext cx="0" cy="4576202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50222" y="2983909"/>
            <a:ext cx="388241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76BC4057-DB13-4305-A34D-D7698CEB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717" y="3325150"/>
            <a:ext cx="3467062" cy="14719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A78EF5E-7E73-47DE-91AC-9FC0CF944E89}"/>
              </a:ext>
            </a:extLst>
          </p:cNvPr>
          <p:cNvSpPr txBox="1"/>
          <p:nvPr/>
        </p:nvSpPr>
        <p:spPr>
          <a:xfrm>
            <a:off x="253907" y="6031406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E3FCC9-F46D-415A-89D8-054B539465C5}"/>
              </a:ext>
            </a:extLst>
          </p:cNvPr>
          <p:cNvSpPr txBox="1"/>
          <p:nvPr/>
        </p:nvSpPr>
        <p:spPr>
          <a:xfrm>
            <a:off x="253907" y="5722210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450CE2-230B-41A3-A016-345F79EEA614}"/>
              </a:ext>
            </a:extLst>
          </p:cNvPr>
          <p:cNvSpPr txBox="1"/>
          <p:nvPr/>
        </p:nvSpPr>
        <p:spPr>
          <a:xfrm>
            <a:off x="4771696" y="5822238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BC2726-E17E-4EDA-A362-226ED451E0B9}"/>
              </a:ext>
            </a:extLst>
          </p:cNvPr>
          <p:cNvSpPr txBox="1"/>
          <p:nvPr/>
        </p:nvSpPr>
        <p:spPr>
          <a:xfrm>
            <a:off x="4902783" y="2665866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86D795-0690-4C81-B2CB-60F0F228AEDA}"/>
              </a:ext>
            </a:extLst>
          </p:cNvPr>
          <p:cNvSpPr txBox="1"/>
          <p:nvPr/>
        </p:nvSpPr>
        <p:spPr>
          <a:xfrm>
            <a:off x="4764277" y="556182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43D7B1-C57C-43FC-A0F4-7BE58D0F0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718" y="4883102"/>
            <a:ext cx="3467062" cy="67532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4E5C9B0-38D0-45F7-A40E-467089D50A4C}"/>
              </a:ext>
            </a:extLst>
          </p:cNvPr>
          <p:cNvSpPr txBox="1"/>
          <p:nvPr/>
        </p:nvSpPr>
        <p:spPr>
          <a:xfrm>
            <a:off x="4850222" y="1518320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2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62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36271"/>
            <a:ext cx="4262905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49618" y="2250975"/>
            <a:ext cx="4013287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SKSA.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RVE.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57 01,32 N-Longitud 071 51 22,33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800 largo x 30 ancho**.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Ecopetrol/Aerocivil.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8891016.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1100-2300 UTC</a:t>
            </a:r>
            <a:r>
              <a:rPr lang="es-ES" sz="1000" b="0" dirty="0"/>
              <a:t> </a:t>
            </a:r>
            <a:r>
              <a:rPr lang="es-CO" sz="1000" b="0" dirty="0"/>
              <a:t>Lunes a Domingo.</a:t>
            </a:r>
          </a:p>
          <a:p>
            <a:endParaRPr lang="es-CO" sz="100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905839" y="2060462"/>
            <a:ext cx="37898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3 vuelos semanales Saravena-Bogotá-Saravena y 3 vuelos semanales Saravena-Bucaramanga-Saravena.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83810" y="3056175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LOS COLONIZADORES (RVE):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8" y="184296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42248" y="586870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LOS COLONIZADORES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273671" y="6018939"/>
            <a:ext cx="403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Información actualizada por el Grupo Planificación Aeroportuaria. 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18441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48.647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658.7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73671" y="936271"/>
            <a:ext cx="226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Saravena - Arauca: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3726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2283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 flipH="1">
            <a:off x="4625266" y="1455204"/>
            <a:ext cx="44386" cy="472365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3810" y="3006565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E5AD66D-584E-4576-9C25-1F298D5F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12" y="3339533"/>
            <a:ext cx="3645009" cy="154752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10B3FDC-0C28-4C4C-A349-244521CE42CF}"/>
              </a:ext>
            </a:extLst>
          </p:cNvPr>
          <p:cNvSpPr txBox="1"/>
          <p:nvPr/>
        </p:nvSpPr>
        <p:spPr>
          <a:xfrm>
            <a:off x="273671" y="5711919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2391AC-2B44-4594-BAEC-5E28A45058BA}"/>
              </a:ext>
            </a:extLst>
          </p:cNvPr>
          <p:cNvSpPr txBox="1"/>
          <p:nvPr/>
        </p:nvSpPr>
        <p:spPr>
          <a:xfrm>
            <a:off x="4858880" y="5914107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0B0ECD9-AFFD-45A2-BDB3-5FE8C8D7D066}"/>
              </a:ext>
            </a:extLst>
          </p:cNvPr>
          <p:cNvSpPr txBox="1"/>
          <p:nvPr/>
        </p:nvSpPr>
        <p:spPr>
          <a:xfrm>
            <a:off x="4905839" y="2713002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6D89361-7045-4965-8D5B-4C0FC4AF18F2}"/>
              </a:ext>
            </a:extLst>
          </p:cNvPr>
          <p:cNvSpPr txBox="1"/>
          <p:nvPr/>
        </p:nvSpPr>
        <p:spPr>
          <a:xfrm>
            <a:off x="4858880" y="559905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3C6558-5980-47CB-B7BF-385DE80B7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812" y="4936417"/>
            <a:ext cx="3645009" cy="6951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C1D744-2D32-47CF-BA9B-DBE1B30DB08A}"/>
              </a:ext>
            </a:extLst>
          </p:cNvPr>
          <p:cNvSpPr txBox="1"/>
          <p:nvPr/>
        </p:nvSpPr>
        <p:spPr>
          <a:xfrm>
            <a:off x="4905839" y="1612373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6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20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47805"/>
            <a:ext cx="4169211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49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310928" y="2140205"/>
            <a:ext cx="3722898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SKTT.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TTM.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43 36.45 N -Longitud 72 06 02.21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1.317 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21°C.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6361112</a:t>
            </a:r>
            <a:r>
              <a:rPr lang="es-CO" b="0" dirty="0"/>
              <a:t>. 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90255" y="282537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TABLÓN DE TÁMARA (TTM):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4" y="148252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4" y="620304"/>
            <a:ext cx="337467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TABLÓN DE TÁMARA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997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7.031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1.182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6601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Támara - Casanare: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4879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3436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56586" y="1510937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90255" y="1811722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90255" y="2766206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10926" y="6202942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72501" y="456526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pt-BR" i="0" dirty="0"/>
              <a:t>N/R: No registra estadísticas.</a:t>
            </a:r>
            <a:endParaRPr lang="es-CO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310927" y="5811718"/>
            <a:ext cx="3722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73E1235-A7A8-4337-8CEC-A01D8EDE774E}"/>
              </a:ext>
            </a:extLst>
          </p:cNvPr>
          <p:cNvSpPr txBox="1"/>
          <p:nvPr/>
        </p:nvSpPr>
        <p:spPr>
          <a:xfrm>
            <a:off x="4763190" y="5718314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1C7DF2-96D3-4F44-AA96-040F004C724D}"/>
              </a:ext>
            </a:extLst>
          </p:cNvPr>
          <p:cNvSpPr txBox="1"/>
          <p:nvPr/>
        </p:nvSpPr>
        <p:spPr>
          <a:xfrm>
            <a:off x="4813645" y="2491807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93EB999-BC85-4560-ACF2-EAD2CA5811FC}"/>
              </a:ext>
            </a:extLst>
          </p:cNvPr>
          <p:cNvSpPr txBox="1"/>
          <p:nvPr/>
        </p:nvSpPr>
        <p:spPr>
          <a:xfrm>
            <a:off x="342900" y="4346527"/>
            <a:ext cx="3780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988AC-715B-4921-9042-900443284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55" y="3150420"/>
            <a:ext cx="3471825" cy="14740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CB38C62-BED0-47CC-B9C4-AAE7D230E198}"/>
              </a:ext>
            </a:extLst>
          </p:cNvPr>
          <p:cNvSpPr txBox="1"/>
          <p:nvPr/>
        </p:nvSpPr>
        <p:spPr>
          <a:xfrm>
            <a:off x="4743960" y="546181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65A6B7-3E67-418C-AA3D-7E2B5A7FB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452" y="4838497"/>
            <a:ext cx="3473370" cy="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81292"/>
            <a:ext cx="4217120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70175" y="2221632"/>
            <a:ext cx="3946946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SKAM.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AFI.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53 43,59 N -Longitud 75 02 50,82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970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8301635.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CO" sz="800" dirty="0"/>
              <a:t>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endParaRPr lang="es-CO" sz="1000" b="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56032" y="2840776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RIO (AFI):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8" y="200237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0938" y="602811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RIO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6346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22.714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1.210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99499"/>
            <a:ext cx="222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Amalfi - Antioquia: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822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6785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572000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5" y="173242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26832" y="278774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8BA91C-3833-4107-8C0A-D021BA25FCD0}"/>
              </a:ext>
            </a:extLst>
          </p:cNvPr>
          <p:cNvSpPr txBox="1"/>
          <p:nvPr/>
        </p:nvSpPr>
        <p:spPr>
          <a:xfrm>
            <a:off x="4761233" y="5786119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 Oficina de Transporte Aéreo </a:t>
            </a:r>
            <a:r>
              <a:rPr lang="es-CO" sz="800" dirty="0">
                <a:hlinkClick r:id="rId2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65505" y="6090187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56032" y="4617023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EB79D89-0A1A-4DC3-8EFE-F696CB4A9EE1}"/>
              </a:ext>
            </a:extLst>
          </p:cNvPr>
          <p:cNvSpPr txBox="1"/>
          <p:nvPr/>
        </p:nvSpPr>
        <p:spPr>
          <a:xfrm>
            <a:off x="270175" y="4273937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A7CE8A6-7768-42A8-8A74-C3C37F22EF55}"/>
              </a:ext>
            </a:extLst>
          </p:cNvPr>
          <p:cNvSpPr txBox="1"/>
          <p:nvPr/>
        </p:nvSpPr>
        <p:spPr>
          <a:xfrm>
            <a:off x="265505" y="5704669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http://www.aerocivil.gov.co/aeropuertos/Catalogo%20de%20servicios%20actualizado/NUEVO%20CAT%C3%81LOGO%20-%202019.pdf?Web=1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8730FC3-87DD-4C52-A568-89B5AFBD7289}"/>
              </a:ext>
            </a:extLst>
          </p:cNvPr>
          <p:cNvSpPr txBox="1"/>
          <p:nvPr/>
        </p:nvSpPr>
        <p:spPr>
          <a:xfrm>
            <a:off x="4813645" y="2456436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B889A4-5476-466C-AD4A-E9FF72D97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832" y="3125526"/>
            <a:ext cx="3471825" cy="14740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F0ED380-CC19-4E91-B619-BE95F3314F9D}"/>
              </a:ext>
            </a:extLst>
          </p:cNvPr>
          <p:cNvSpPr txBox="1"/>
          <p:nvPr/>
        </p:nvSpPr>
        <p:spPr>
          <a:xfrm>
            <a:off x="4756032" y="553518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CDD004-BBEC-4590-AEB1-D3434DDD1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32" y="4878899"/>
            <a:ext cx="3471825" cy="6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5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868592"/>
            <a:ext cx="4262905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50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49618" y="2138643"/>
            <a:ext cx="4013287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SKTM.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TME.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27 03.62 N-Longitud 071 45 36.18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2.000 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29°C.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8886060.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</a:p>
          <a:p>
            <a:endParaRPr lang="es-CO" sz="1000" b="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1.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 y Autobuses.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44177" y="2061959"/>
            <a:ext cx="3789854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2 vuelos semanales Tame-Bogotá-Tame.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55049" y="2958548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GUSTAVO VARGAS (TME):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" y="86169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44590" y="488743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GABRIEL VARGAS SANTOS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273671" y="614303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50762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54.628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6.457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73671" y="868592"/>
            <a:ext cx="182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Tame - Arauca: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695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5515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 flipH="1">
            <a:off x="4536784" y="1455204"/>
            <a:ext cx="44386" cy="472365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0961" y="2860355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0B3FDC-0C28-4C4C-A349-244521CE42CF}"/>
              </a:ext>
            </a:extLst>
          </p:cNvPr>
          <p:cNvSpPr txBox="1"/>
          <p:nvPr/>
        </p:nvSpPr>
        <p:spPr>
          <a:xfrm>
            <a:off x="291332" y="5795851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2391AC-2B44-4594-BAEC-5E28A45058BA}"/>
              </a:ext>
            </a:extLst>
          </p:cNvPr>
          <p:cNvSpPr txBox="1"/>
          <p:nvPr/>
        </p:nvSpPr>
        <p:spPr>
          <a:xfrm>
            <a:off x="4809101" y="5804477"/>
            <a:ext cx="39757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58468A-2BCA-4471-87C1-5C850F9C2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961" y="3319588"/>
            <a:ext cx="3471825" cy="1474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24B4ABB-2766-4443-802A-6B332CC57DAD}"/>
              </a:ext>
            </a:extLst>
          </p:cNvPr>
          <p:cNvSpPr txBox="1"/>
          <p:nvPr/>
        </p:nvSpPr>
        <p:spPr>
          <a:xfrm>
            <a:off x="4844177" y="2565818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3EE0960-9FA2-4334-8D49-6E8D163E2016}"/>
              </a:ext>
            </a:extLst>
          </p:cNvPr>
          <p:cNvSpPr txBox="1"/>
          <p:nvPr/>
        </p:nvSpPr>
        <p:spPr>
          <a:xfrm>
            <a:off x="4809101" y="552394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F68689-2C64-420A-96DB-EE8263A97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61" y="4887221"/>
            <a:ext cx="3467314" cy="66939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618208F-AE82-4F8B-BE9D-C2FF4808A5DF}"/>
              </a:ext>
            </a:extLst>
          </p:cNvPr>
          <p:cNvSpPr txBox="1"/>
          <p:nvPr/>
        </p:nvSpPr>
        <p:spPr>
          <a:xfrm>
            <a:off x="4850222" y="1572222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2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3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4" y="929164"/>
            <a:ext cx="435893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51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319897" y="2331753"/>
            <a:ext cx="4033827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SKTL.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TLU.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09 30 34,30 N –Longitud 075 35 09,10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1.350 largo x 16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28°C.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(5) 2885326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72501" y="281607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GOLFO DE MORROSQUILLO (TLU):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5" y="165500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5" y="568074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GOLFO DE MORROSQUILLO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11334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35.670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301.2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62356" y="995294"/>
            <a:ext cx="16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Tolú – Sucre: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3015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1572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3" y="168975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13645" y="2711548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160839" y="6126425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D16E6-CAE0-4094-B044-8B760AEB7E0F}"/>
              </a:ext>
            </a:extLst>
          </p:cNvPr>
          <p:cNvSpPr txBox="1"/>
          <p:nvPr/>
        </p:nvSpPr>
        <p:spPr>
          <a:xfrm>
            <a:off x="4741647" y="5663453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160839" y="5771174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CB307F-5554-456C-8BAD-F6F7DB174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88" y="3092489"/>
            <a:ext cx="3645005" cy="154752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2E381D7-2206-4F34-8135-E19316630501}"/>
              </a:ext>
            </a:extLst>
          </p:cNvPr>
          <p:cNvSpPr txBox="1"/>
          <p:nvPr/>
        </p:nvSpPr>
        <p:spPr>
          <a:xfrm>
            <a:off x="4772501" y="237444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315CA55-B3C3-4319-9544-44DE55E2DD6A}"/>
              </a:ext>
            </a:extLst>
          </p:cNvPr>
          <p:cNvSpPr txBox="1"/>
          <p:nvPr/>
        </p:nvSpPr>
        <p:spPr>
          <a:xfrm>
            <a:off x="4747571" y="544173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677704-13CA-46CE-9F34-B7887628C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889" y="4760311"/>
            <a:ext cx="3645003" cy="6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7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26689"/>
            <a:ext cx="4095274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52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62963" y="2205364"/>
            <a:ext cx="3832311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SKTD.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TDA.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26 05,76 N-Longitud 71 39 30,23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1.148 largo x 10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6371183.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24282" y="2805690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TRINIDAD (TDA):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5516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75495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TRINIDAD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661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16.207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2.947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978748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- Casanare: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276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1325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47710" y="1427678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24282" y="176321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24282" y="2728379"/>
            <a:ext cx="3895201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62963" y="6172619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34147" y="4554027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General.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62963" y="5718520"/>
            <a:ext cx="37659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43697" y="5725972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24282" y="2457181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275873" y="4204041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C38A95-FB81-4AB6-A2E0-D54F7F52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282" y="3050333"/>
            <a:ext cx="3689092" cy="156624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16E9157-F3C4-4580-A94A-73EF75105478}"/>
              </a:ext>
            </a:extLst>
          </p:cNvPr>
          <p:cNvSpPr txBox="1"/>
          <p:nvPr/>
        </p:nvSpPr>
        <p:spPr>
          <a:xfrm>
            <a:off x="4634147" y="546772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CDA4CA-9758-4AC7-BEBD-41D47165F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326" y="4812507"/>
            <a:ext cx="3689092" cy="7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9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27391"/>
            <a:ext cx="4403818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53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70821" y="2329207"/>
            <a:ext cx="449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SKCO.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TCO.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01 48 51,81 N-Longitud 078 44 56,56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1.600 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30°C.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(2) 7276537.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1100-2300 UTC </a:t>
            </a:r>
            <a:r>
              <a:rPr lang="es-CO" sz="1000" b="0" dirty="0"/>
              <a:t>Lunes a Domingo.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Autobuses.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98432" y="2012067"/>
            <a:ext cx="3782448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000" dirty="0"/>
              <a:t>AEROLÍNEAS OPERADORAS SERVICIOS REGULARES:</a:t>
            </a:r>
          </a:p>
          <a:p>
            <a:r>
              <a:rPr lang="es-CO" sz="1000" dirty="0"/>
              <a:t>AVANCA: </a:t>
            </a:r>
            <a:r>
              <a:rPr lang="es-CO" sz="1000" b="0" dirty="0"/>
              <a:t>2 vuelos diarios Tumaco-Cali-Tumaco.</a:t>
            </a:r>
            <a:endParaRPr lang="es-CO" sz="1000" dirty="0"/>
          </a:p>
          <a:p>
            <a:r>
              <a:rPr lang="es-CO" sz="1000" dirty="0"/>
              <a:t>SATENA: </a:t>
            </a:r>
            <a:r>
              <a:rPr lang="es-CO" sz="1000" b="0" dirty="0"/>
              <a:t>1 vuelo diario Tumaco-Bogotá-Tumaco y 5 vuelos semanales Tumaco-Cali-Tumaco.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77944" y="3132586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LA FLORIDA (TCO):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4" y="179467"/>
            <a:ext cx="3499429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4714" y="582041"/>
            <a:ext cx="426290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 FLORIDA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60839" y="6135620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09561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217.079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3.760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45598"/>
            <a:ext cx="20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Tumaco - Nariño: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2838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1395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51897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77948" y="3125953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0517D72-5B99-4D7E-860E-A30A06A64DFB}"/>
              </a:ext>
            </a:extLst>
          </p:cNvPr>
          <p:cNvSpPr txBox="1"/>
          <p:nvPr/>
        </p:nvSpPr>
        <p:spPr>
          <a:xfrm>
            <a:off x="164714" y="5727832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14E7B55-1172-44BC-8429-277DF19E1598}"/>
              </a:ext>
            </a:extLst>
          </p:cNvPr>
          <p:cNvSpPr txBox="1"/>
          <p:nvPr/>
        </p:nvSpPr>
        <p:spPr>
          <a:xfrm>
            <a:off x="4787269" y="5837191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6E236F-F79B-4D09-BF0E-570A3B7A2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948" y="3380610"/>
            <a:ext cx="3471825" cy="1474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45E8C45-4759-463D-BE02-2C83BDF78B56}"/>
              </a:ext>
            </a:extLst>
          </p:cNvPr>
          <p:cNvSpPr txBox="1"/>
          <p:nvPr/>
        </p:nvSpPr>
        <p:spPr>
          <a:xfrm>
            <a:off x="4898432" y="283922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052606-9C15-4ACD-87F0-036E4487C149}"/>
              </a:ext>
            </a:extLst>
          </p:cNvPr>
          <p:cNvSpPr txBox="1"/>
          <p:nvPr/>
        </p:nvSpPr>
        <p:spPr>
          <a:xfrm>
            <a:off x="4774323" y="561671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DEF54C7-B52C-48A2-B9D7-873B550D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904" y="4931791"/>
            <a:ext cx="3468781" cy="66967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1D29D15-F2AE-44C3-8BDF-AB0AF4E4FC4A}"/>
              </a:ext>
            </a:extLst>
          </p:cNvPr>
          <p:cNvSpPr txBox="1"/>
          <p:nvPr/>
        </p:nvSpPr>
        <p:spPr>
          <a:xfrm>
            <a:off x="4899977" y="1591370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26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34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866437"/>
            <a:ext cx="409527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86979" y="2106675"/>
            <a:ext cx="400829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SKTJ.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GUS.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05 32 32.15 N-Longitud 73 20 39.41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1.100 largo x 20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13°C.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</a:t>
            </a:r>
            <a:r>
              <a:rPr lang="es-CO" sz="1000" dirty="0"/>
              <a:t> </a:t>
            </a:r>
            <a:r>
              <a:rPr lang="es-CO" sz="1000" b="0" dirty="0"/>
              <a:t>3108003380.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21165" y="2819399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GUSTAVO ROJAS PINILLA (GUS):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04239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06813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GUSTAVO ROJAS PINILLA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6636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202.939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121.5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918496"/>
            <a:ext cx="18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Tunja - Boyacá: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6742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5300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56588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21165" y="182391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21165" y="2790522"/>
            <a:ext cx="389831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83495" y="6159126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80663" y="4602102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86979" y="5683291"/>
            <a:ext cx="365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84147" y="5717812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21165" y="2522332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86979" y="4135953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B7E2F2-52FA-4CDA-B16A-7F79EE02E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69" y="3104930"/>
            <a:ext cx="3645007" cy="15475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1B9C2B-80AF-4060-8EC6-079ECDB8E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165" y="4825921"/>
            <a:ext cx="3645004" cy="70369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055FADD-A77A-4569-BE99-2F1AD6CB4115}"/>
              </a:ext>
            </a:extLst>
          </p:cNvPr>
          <p:cNvSpPr txBox="1"/>
          <p:nvPr/>
        </p:nvSpPr>
        <p:spPr>
          <a:xfrm>
            <a:off x="4680663" y="5495120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3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866437"/>
            <a:ext cx="4095272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86979" y="2106675"/>
            <a:ext cx="400829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SKTU.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TRB.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08 04.28 16 N-Longitud 76 44.27 73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1.004 largo x 13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31°C.</a:t>
            </a:r>
          </a:p>
          <a:p>
            <a:r>
              <a:rPr lang="es-CO" sz="1000" dirty="0"/>
              <a:t>Propietario: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Explotador: </a:t>
            </a:r>
            <a:r>
              <a:rPr lang="es-CO" sz="1000" b="0" dirty="0"/>
              <a:t>Armada de Colombia.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N/R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N/R.</a:t>
            </a:r>
          </a:p>
          <a:p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N/R.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N/R.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N/R.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684147" y="2925937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GONZALO MEJIA (TRB):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9" y="104239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0839" y="506813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GONZALO MEJIA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6636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176.813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3.055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918496"/>
            <a:ext cx="21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 - Antioquia: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36742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5300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56588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21165" y="1823914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07292" y="2878320"/>
            <a:ext cx="389831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83495" y="6159126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86979" y="5683291"/>
            <a:ext cx="365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43646" y="5657607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21165" y="2522332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86979" y="4135953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055FADD-A77A-4569-BE99-2F1AD6CB4115}"/>
              </a:ext>
            </a:extLst>
          </p:cNvPr>
          <p:cNvSpPr txBox="1"/>
          <p:nvPr/>
        </p:nvSpPr>
        <p:spPr>
          <a:xfrm>
            <a:off x="4616612" y="538375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E7185F8-8B6A-4B49-ABDC-1A478C6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92" y="4961065"/>
            <a:ext cx="3471825" cy="4482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B1C93C1-C964-4BDE-832A-D6A4ED3B9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292" y="3262896"/>
            <a:ext cx="3471825" cy="14740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A3F3CCC-DE58-44EB-9335-9EFFE0EAF8C8}"/>
              </a:ext>
            </a:extLst>
          </p:cNvPr>
          <p:cNvSpPr txBox="1"/>
          <p:nvPr/>
        </p:nvSpPr>
        <p:spPr>
          <a:xfrm>
            <a:off x="4616612" y="4696200"/>
            <a:ext cx="226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Militar.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459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10399"/>
            <a:ext cx="4033824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86979" y="2232153"/>
            <a:ext cx="3810318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SKUR.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URR.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06 19 38.31 N-Longitud 76 08 27.37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865 largo x 10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21°C.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(4) 8502270.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743699" y="2782080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ALÍ PIEDRAHITA (URR):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" y="161903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6979" y="598751"/>
            <a:ext cx="515067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ALÍ PIEDRAHITA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10325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47.128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2.556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290489" y="962458"/>
            <a:ext cx="213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Urrao - Antioquia: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1138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9696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385567" y="1475998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743699" y="1768686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743699" y="2746134"/>
            <a:ext cx="3888971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86979" y="6156414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696290" y="4545557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Regular, General y Militar.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86979" y="5740916"/>
            <a:ext cx="3606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683763" y="5710138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743699" y="246687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86979" y="4272194"/>
            <a:ext cx="40338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endParaRPr lang="es-CO" sz="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94CFCD-A1C6-477E-8A2D-0772557D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83" y="3051410"/>
            <a:ext cx="3602766" cy="15295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893AABB-E060-49A4-89C1-95DC8CF032CE}"/>
              </a:ext>
            </a:extLst>
          </p:cNvPr>
          <p:cNvSpPr txBox="1"/>
          <p:nvPr/>
        </p:nvSpPr>
        <p:spPr>
          <a:xfrm>
            <a:off x="4674036" y="542586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169F15-747C-42B9-8C7D-A50F5A629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811" y="4742174"/>
            <a:ext cx="3602766" cy="6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3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01690"/>
            <a:ext cx="4162290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67583" y="2244741"/>
            <a:ext cx="3910876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SKVG.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VGZ.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00 58 52.2 N -Longitud 76 36 13.7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1.485 largo x 14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26°C.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</a:t>
            </a:r>
            <a:r>
              <a:rPr lang="es-CO" sz="1000" dirty="0"/>
              <a:t> </a:t>
            </a:r>
            <a:r>
              <a:rPr lang="es-CO" sz="1000" b="0" dirty="0"/>
              <a:t>3114911823.</a:t>
            </a:r>
            <a:endParaRPr lang="es-CO" sz="1000" dirty="0"/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  <a:endParaRPr lang="es-CO" sz="1000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Si.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15894" y="2820004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CANANGUCHAL (VGZ):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4" y="15704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21114" y="586251"/>
            <a:ext cx="264871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CANANGUCHAL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283860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21.507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1.250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19897"/>
            <a:ext cx="29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 Garzón - Putumayo: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0267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68825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74344" y="1455204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13645" y="2003827"/>
            <a:ext cx="3782448" cy="45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dirty="0"/>
              <a:t>SATENA: </a:t>
            </a:r>
            <a:r>
              <a:rPr lang="es-CO" sz="1000" b="0" dirty="0"/>
              <a:t>1 vuelo diario Villa Garzón-Bogotá-</a:t>
            </a:r>
            <a:r>
              <a:rPr lang="es-CO" b="0" dirty="0"/>
              <a:t>Villa Garzón.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28153" y="2717667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271843" y="6164027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E4D16E6-CAE0-4094-B044-8B760AEB7E0F}"/>
              </a:ext>
            </a:extLst>
          </p:cNvPr>
          <p:cNvSpPr txBox="1"/>
          <p:nvPr/>
        </p:nvSpPr>
        <p:spPr>
          <a:xfrm>
            <a:off x="4760312" y="5777947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267583" y="5748561"/>
            <a:ext cx="37096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662D4D-194E-412E-A42C-892912C9EB7E}"/>
              </a:ext>
            </a:extLst>
          </p:cNvPr>
          <p:cNvSpPr txBox="1"/>
          <p:nvPr/>
        </p:nvSpPr>
        <p:spPr>
          <a:xfrm>
            <a:off x="267583" y="4236457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AIP: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http://www.aerocivil.gov.co/servicios-a-la-navegacion/servicio-de-informacion-aeronautica-ais/aerodromos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167C81-BA3E-4165-A2CF-A831A7430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522" y="3149604"/>
            <a:ext cx="3782448" cy="162191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8F36DEF-BB80-481F-B73F-CC024EF8E1E6}"/>
              </a:ext>
            </a:extLst>
          </p:cNvPr>
          <p:cNvSpPr txBox="1"/>
          <p:nvPr/>
        </p:nvSpPr>
        <p:spPr>
          <a:xfrm>
            <a:off x="4815894" y="2438751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46B8D2D-3B57-439E-AC36-F3CF920347C1}"/>
              </a:ext>
            </a:extLst>
          </p:cNvPr>
          <p:cNvSpPr txBox="1"/>
          <p:nvPr/>
        </p:nvSpPr>
        <p:spPr>
          <a:xfrm>
            <a:off x="4760312" y="5499030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12DAD8-11C5-4E58-BF4B-D769809DF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770" y="4800653"/>
            <a:ext cx="3783803" cy="73049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6A5D378-C87C-4398-8EB1-AC7311F00CCE}"/>
              </a:ext>
            </a:extLst>
          </p:cNvPr>
          <p:cNvSpPr txBox="1"/>
          <p:nvPr/>
        </p:nvSpPr>
        <p:spPr>
          <a:xfrm>
            <a:off x="4804764" y="1592985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7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98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892502"/>
            <a:ext cx="4216893" cy="963754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18471-7731-4CA1-82E0-3B5CF0BC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8A290-77E0-4545-BC9C-0BE6DCBC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52001-73FC-437D-B732-A85AA0B6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58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10566D-242D-439F-B519-9018E6AF986C}"/>
              </a:ext>
            </a:extLst>
          </p:cNvPr>
          <p:cNvSpPr txBox="1"/>
          <p:nvPr/>
        </p:nvSpPr>
        <p:spPr>
          <a:xfrm>
            <a:off x="166830" y="2051120"/>
            <a:ext cx="3976754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SKVV.</a:t>
            </a:r>
            <a:endParaRPr lang="es-CO" sz="1000" dirty="0"/>
          </a:p>
          <a:p>
            <a:r>
              <a:rPr lang="es-CO" sz="1000" dirty="0"/>
              <a:t>Código IATA</a:t>
            </a:r>
            <a:r>
              <a:rPr lang="es-CO" sz="1000" b="0" dirty="0"/>
              <a:t>: VVC.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04 10 06,26 N-Longitud N 073 36 52,77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1.940 largo x 30 ancho.**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32°C.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(8) 6648511.</a:t>
            </a:r>
            <a:r>
              <a:rPr lang="es-CO" sz="1000" dirty="0"/>
              <a:t> </a:t>
            </a:r>
          </a:p>
          <a:p>
            <a:r>
              <a:rPr lang="es-CO" sz="1000" dirty="0"/>
              <a:t>Horario operación aeropuerto: </a:t>
            </a:r>
          </a:p>
          <a:p>
            <a:pPr marL="0" indent="0">
              <a:buNone/>
            </a:pPr>
            <a:r>
              <a:rPr lang="es-CO" sz="1000" b="0" dirty="0"/>
              <a:t>      </a:t>
            </a:r>
            <a:r>
              <a:rPr lang="es-ES" sz="1000" b="0" dirty="0"/>
              <a:t>1100–2300 </a:t>
            </a:r>
            <a:r>
              <a:rPr lang="es-CO" sz="1000" b="0" dirty="0"/>
              <a:t>UTC</a:t>
            </a:r>
            <a:r>
              <a:rPr lang="es-ES" sz="1000" b="0" dirty="0"/>
              <a:t> Lunes, Martes, Miércoles, Sábado,  Domingo.</a:t>
            </a:r>
          </a:p>
          <a:p>
            <a:pPr marL="0" indent="0">
              <a:buNone/>
            </a:pPr>
            <a:r>
              <a:rPr lang="es-ES" sz="1000" b="0" dirty="0"/>
              <a:t>      1100-2359 </a:t>
            </a:r>
            <a:r>
              <a:rPr lang="es-CO" sz="1000" b="0" dirty="0"/>
              <a:t>UTC </a:t>
            </a:r>
            <a:r>
              <a:rPr lang="es-ES" sz="1000" b="0" dirty="0"/>
              <a:t>Jueves.</a:t>
            </a:r>
          </a:p>
          <a:p>
            <a:pPr marL="0" indent="0">
              <a:buNone/>
            </a:pPr>
            <a:r>
              <a:rPr lang="es-ES" sz="1000" b="0" dirty="0"/>
              <a:t>      0000-0100 y 1100-2300 </a:t>
            </a:r>
            <a:r>
              <a:rPr lang="es-CO" sz="1000" b="0" dirty="0"/>
              <a:t>UTC </a:t>
            </a:r>
            <a:r>
              <a:rPr lang="es-ES" sz="1000" b="0" dirty="0"/>
              <a:t>Viernes.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r>
              <a:rPr lang="es-CO" sz="1000" dirty="0"/>
              <a:t> </a:t>
            </a:r>
          </a:p>
          <a:p>
            <a:r>
              <a:rPr lang="es-CO" sz="1000" dirty="0"/>
              <a:t>Transporte: </a:t>
            </a:r>
            <a:r>
              <a:rPr lang="es-CO" sz="1000" b="0" dirty="0"/>
              <a:t>Taxis y Colectivos.</a:t>
            </a:r>
            <a:endParaRPr lang="es-CO" sz="1000" dirty="0"/>
          </a:p>
          <a:p>
            <a:r>
              <a:rPr lang="es-CO" sz="1000" dirty="0"/>
              <a:t>Instalaciones médicas: </a:t>
            </a:r>
            <a:r>
              <a:rPr lang="es-CO" sz="1000" b="0" dirty="0"/>
              <a:t>Enfermería, primeros auxilios y una ambulancia</a:t>
            </a:r>
            <a:r>
              <a:rPr lang="es-CO" sz="1000" dirty="0"/>
              <a:t>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Sí.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DCE6F9-8B53-4341-9DEA-B774C5AAA43B}"/>
              </a:ext>
            </a:extLst>
          </p:cNvPr>
          <p:cNvSpPr txBox="1"/>
          <p:nvPr/>
        </p:nvSpPr>
        <p:spPr>
          <a:xfrm>
            <a:off x="4692627" y="1856256"/>
            <a:ext cx="3994172" cy="141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1 vuelo diario Villavicencio-Bogotá-Villavicencio.</a:t>
            </a:r>
            <a:endParaRPr lang="es-CO" sz="1000" dirty="0"/>
          </a:p>
          <a:p>
            <a:r>
              <a:rPr lang="es-CO" sz="1000" dirty="0"/>
              <a:t>REGIONAL EXPRESS AMÉRICAS: </a:t>
            </a:r>
            <a:r>
              <a:rPr lang="es-CO" sz="1000" b="0" dirty="0"/>
              <a:t>1 vuelo diario Villavicencio-Bogotá-Villavicencio.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2 vuelos semanales Villavicencio-Mitú-Villavicencio, 1 vuelo semanal Villavicencio-Puerto Carreño-Villavicencio y 4 vuelos semanales Villavicencio-Puerto Inírida-Villavicencio.</a:t>
            </a:r>
            <a:endParaRPr lang="es-CO" sz="1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95B97F-BC49-43AD-AE14-DE2BD8C8D2DE}"/>
              </a:ext>
            </a:extLst>
          </p:cNvPr>
          <p:cNvSpPr txBox="1"/>
          <p:nvPr/>
        </p:nvSpPr>
        <p:spPr>
          <a:xfrm>
            <a:off x="4677090" y="3479161"/>
            <a:ext cx="3063615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VANGUARDIA (VVC):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06171" y="12828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17966" y="531527"/>
            <a:ext cx="194583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VANGUARDIA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6720" y="6189486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49425" y="1229664"/>
            <a:ext cx="2890758" cy="96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527.668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1.338 km2.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35723" y="936274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Villavicencio - Meta:</a:t>
            </a:r>
          </a:p>
        </p:txBody>
      </p:sp>
      <p:sp>
        <p:nvSpPr>
          <p:cNvPr id="18" name="Elipse 17"/>
          <p:cNvSpPr/>
          <p:nvPr/>
        </p:nvSpPr>
        <p:spPr>
          <a:xfrm>
            <a:off x="527992" y="134848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520588" y="156302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>
            <a:off x="4517733" y="1216826"/>
            <a:ext cx="0" cy="511616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cxnSpLocks/>
          </p:cNvCxnSpPr>
          <p:nvPr/>
        </p:nvCxnSpPr>
        <p:spPr>
          <a:xfrm flipV="1">
            <a:off x="4678954" y="3463634"/>
            <a:ext cx="4111082" cy="944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43D4D13-1FCA-48A3-85C3-AA1A2D9A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90" y="3763287"/>
            <a:ext cx="3312536" cy="142840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2F0134F-844E-4FF3-9C9A-57B5777A2A64}"/>
              </a:ext>
            </a:extLst>
          </p:cNvPr>
          <p:cNvSpPr txBox="1"/>
          <p:nvPr/>
        </p:nvSpPr>
        <p:spPr>
          <a:xfrm>
            <a:off x="166830" y="5887279"/>
            <a:ext cx="463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759823-A67E-4192-8408-4DCB85F903D4}"/>
              </a:ext>
            </a:extLst>
          </p:cNvPr>
          <p:cNvSpPr txBox="1"/>
          <p:nvPr/>
        </p:nvSpPr>
        <p:spPr>
          <a:xfrm>
            <a:off x="4596602" y="6028278"/>
            <a:ext cx="438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5F0FE14-5CD3-4354-B93C-35FC172D0C57}"/>
              </a:ext>
            </a:extLst>
          </p:cNvPr>
          <p:cNvSpPr txBox="1"/>
          <p:nvPr/>
        </p:nvSpPr>
        <p:spPr>
          <a:xfrm>
            <a:off x="4701492" y="3248399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A8F197-6378-494B-8B24-E4086CE17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091" y="5245639"/>
            <a:ext cx="3312535" cy="64164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EE56945-20BC-4C26-8981-4CF080C072EA}"/>
              </a:ext>
            </a:extLst>
          </p:cNvPr>
          <p:cNvSpPr txBox="1"/>
          <p:nvPr/>
        </p:nvSpPr>
        <p:spPr>
          <a:xfrm>
            <a:off x="4616612" y="586394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EB72CC-3956-4B3A-822B-CD2905AE0E5D}"/>
              </a:ext>
            </a:extLst>
          </p:cNvPr>
          <p:cNvSpPr txBox="1"/>
          <p:nvPr/>
        </p:nvSpPr>
        <p:spPr>
          <a:xfrm>
            <a:off x="4688883" y="1417423"/>
            <a:ext cx="415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destinos nacionales con 21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387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954011"/>
            <a:ext cx="4144692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59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297768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152.659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2.711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289046" y="2136101"/>
            <a:ext cx="375022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EYP.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 05 19 08.75 N-Longitud 072 23 02.55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2.250 largo x 30 ancho.**</a:t>
            </a: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Propietario/Explotador: 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(8) 6340015.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00:00-02:00 y 11:00-23:59 UTC Lunes a Domingo.</a:t>
            </a:r>
          </a:p>
          <a:p>
            <a:pPr>
              <a:lnSpc>
                <a:spcPts val="1500"/>
              </a:lnSpc>
            </a:pP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y colectivos.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4605157" y="1974947"/>
            <a:ext cx="4101626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38 vuelos semanales El Yopal-Bogotá-El Yopal y 1 vuelo diario El Yopal Bucaramanga-El Yopal.</a:t>
            </a:r>
          </a:p>
          <a:p>
            <a:r>
              <a:rPr lang="es-CO" sz="1000" dirty="0"/>
              <a:t>LATAM: </a:t>
            </a:r>
            <a:r>
              <a:rPr lang="es-CO" sz="1000" b="0" dirty="0"/>
              <a:t>5 vuelos semanales El Yopal-Bogotá-El Yopal.</a:t>
            </a:r>
          </a:p>
          <a:p>
            <a:r>
              <a:rPr lang="es-CO" sz="1000" dirty="0"/>
              <a:t>REGIONAL EXPRESS AMERICAS: </a:t>
            </a:r>
            <a:r>
              <a:rPr lang="es-CO" sz="1000" b="0" dirty="0"/>
              <a:t>2 vuelos diarios El Yopal-Bogotá-El Yopal.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0" y="19471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91791" y="597289"/>
            <a:ext cx="1400178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EL YOPAL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915598"/>
            <a:ext cx="211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Yopal - Casanare: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39883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71103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3BE3335-B176-47FC-BB9A-D827B86F236E}"/>
              </a:ext>
            </a:extLst>
          </p:cNvPr>
          <p:cNvCxnSpPr>
            <a:cxnSpLocks/>
          </p:cNvCxnSpPr>
          <p:nvPr/>
        </p:nvCxnSpPr>
        <p:spPr>
          <a:xfrm flipV="1">
            <a:off x="4605157" y="3406821"/>
            <a:ext cx="4182615" cy="1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616612" y="3431175"/>
            <a:ext cx="4340677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YOPAL (EYP):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279843" y="5966526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289046" y="5658749"/>
            <a:ext cx="389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4626379" y="3188355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47863" y="6043884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C0A4DE7-ED94-43B7-9957-447AC685BC88}"/>
              </a:ext>
            </a:extLst>
          </p:cNvPr>
          <p:cNvSpPr txBox="1"/>
          <p:nvPr/>
        </p:nvSpPr>
        <p:spPr>
          <a:xfrm>
            <a:off x="4547863" y="5844796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1F007A-11CC-4F1C-B060-518806B56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379" y="5216393"/>
            <a:ext cx="3462058" cy="6661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3A0FE2-CB93-4BF6-9AC0-A54ECE0BAE96}"/>
              </a:ext>
            </a:extLst>
          </p:cNvPr>
          <p:cNvSpPr txBox="1"/>
          <p:nvPr/>
        </p:nvSpPr>
        <p:spPr>
          <a:xfrm>
            <a:off x="4605157" y="1534318"/>
            <a:ext cx="415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64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5AFFB64-D02B-4FBB-BC25-8FA2D06E3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612" y="3680047"/>
            <a:ext cx="3471825" cy="14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62912"/>
            <a:ext cx="4495486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88877" y="2135623"/>
            <a:ext cx="4635771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dirty="0"/>
              <a:t>Código OACI: </a:t>
            </a:r>
            <a:r>
              <a:rPr lang="es-CO" b="0" dirty="0"/>
              <a:t>SKUC.</a:t>
            </a:r>
          </a:p>
          <a:p>
            <a:r>
              <a:rPr lang="es-CO" dirty="0"/>
              <a:t>Código IATA: </a:t>
            </a:r>
            <a:r>
              <a:rPr lang="es-CO" b="0" dirty="0"/>
              <a:t>AUC.</a:t>
            </a:r>
          </a:p>
          <a:p>
            <a:r>
              <a:rPr lang="es-CO" dirty="0"/>
              <a:t>Ubicación: </a:t>
            </a:r>
            <a:r>
              <a:rPr lang="es-CO" b="0" dirty="0"/>
              <a:t>Latitud 07 04 08.08 N-Longitud 070 44 13.05 W.</a:t>
            </a:r>
          </a:p>
          <a:p>
            <a:r>
              <a:rPr lang="es-CO" dirty="0"/>
              <a:t>Dimensiones Pista (m): </a:t>
            </a:r>
            <a:r>
              <a:rPr lang="es-CO" b="0" dirty="0"/>
              <a:t>2.100</a:t>
            </a:r>
            <a:r>
              <a:rPr lang="es-CO" dirty="0"/>
              <a:t> </a:t>
            </a:r>
            <a:r>
              <a:rPr lang="es-CO" b="0" dirty="0"/>
              <a:t>largo x 30 ancho. </a:t>
            </a:r>
          </a:p>
          <a:p>
            <a:r>
              <a:rPr lang="es-CO" dirty="0"/>
              <a:t>Temperatura de referencia: </a:t>
            </a:r>
            <a:r>
              <a:rPr lang="es-CO" b="0" dirty="0"/>
              <a:t>35°C.</a:t>
            </a:r>
          </a:p>
          <a:p>
            <a:r>
              <a:rPr lang="es-CO" dirty="0"/>
              <a:t>Propietario/Explotador: </a:t>
            </a:r>
            <a:r>
              <a:rPr lang="es-CO" b="0" dirty="0"/>
              <a:t>Aerocivil.</a:t>
            </a:r>
          </a:p>
          <a:p>
            <a:r>
              <a:rPr lang="es-CO" dirty="0"/>
              <a:t>Teléfono: </a:t>
            </a:r>
            <a:r>
              <a:rPr lang="es-CO" b="0" dirty="0"/>
              <a:t>+57 (7) 8852297.</a:t>
            </a:r>
          </a:p>
          <a:p>
            <a:r>
              <a:rPr lang="es-CO" dirty="0"/>
              <a:t>Horario operación aeropuerto:</a:t>
            </a:r>
          </a:p>
          <a:p>
            <a:pPr marL="176213" indent="-176213">
              <a:buNone/>
            </a:pPr>
            <a:r>
              <a:rPr lang="es-CO" dirty="0"/>
              <a:t>     </a:t>
            </a:r>
            <a:r>
              <a:rPr lang="es-ES" b="0" dirty="0"/>
              <a:t>0000-0200 y 1100-2359 UTC Lunes, Martes, Miércoles Jueves, Viernes, Domingo.</a:t>
            </a:r>
          </a:p>
          <a:p>
            <a:pPr marL="360363" indent="-176213">
              <a:buNone/>
            </a:pPr>
            <a:r>
              <a:rPr lang="es-CO" b="0" dirty="0"/>
              <a:t>0000-0400 y 1100-2359 UTC Sábados.</a:t>
            </a:r>
          </a:p>
          <a:p>
            <a:pPr marL="0" indent="0">
              <a:buNone/>
            </a:pPr>
            <a:endParaRPr lang="es-CO" sz="1100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dirty="0"/>
              <a:t>Restaurantes: </a:t>
            </a:r>
            <a:r>
              <a:rPr lang="es-CO" b="0" dirty="0"/>
              <a:t>1.</a:t>
            </a:r>
            <a:r>
              <a:rPr lang="es-CO" dirty="0"/>
              <a:t> </a:t>
            </a:r>
          </a:p>
          <a:p>
            <a:r>
              <a:rPr lang="es-CO" dirty="0"/>
              <a:t>Transporte: </a:t>
            </a:r>
            <a:r>
              <a:rPr lang="es-CO" b="0" dirty="0"/>
              <a:t>Servicio de taxis.</a:t>
            </a:r>
          </a:p>
          <a:p>
            <a:r>
              <a:rPr lang="es-CO" dirty="0"/>
              <a:t>Instalaciones médicas: </a:t>
            </a:r>
            <a:r>
              <a:rPr lang="es-CO" b="0" dirty="0"/>
              <a:t>Sanidad aeroportuaria.</a:t>
            </a:r>
          </a:p>
          <a:p>
            <a:r>
              <a:rPr lang="es-CO" dirty="0"/>
              <a:t>Banco: </a:t>
            </a:r>
            <a:r>
              <a:rPr lang="es-CO" b="0" dirty="0"/>
              <a:t>No.</a:t>
            </a:r>
          </a:p>
          <a:p>
            <a:r>
              <a:rPr lang="es-CO" dirty="0"/>
              <a:t>Información turística: </a:t>
            </a:r>
            <a:r>
              <a:rPr lang="es-CO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5025673" y="2003260"/>
            <a:ext cx="3789854" cy="84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16 vuelos semanales Arauca-Bogotá-Arauca.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1 vuelo diario Arauca-Bucaramanga-Arauca y 6 vuelos semanales Arauca-Cúcuta-Arauca.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5025673" y="3091196"/>
            <a:ext cx="3789854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SANTIAGO PEREZ QUIROZ (AUC):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" y="172899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82796" y="575473"/>
            <a:ext cx="331299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</a:t>
            </a:r>
            <a:r>
              <a:rPr lang="es-CO" sz="1800" b="0" dirty="0">
                <a:solidFill>
                  <a:srgbClr val="0070C0"/>
                </a:solidFill>
              </a:rPr>
              <a:t>ANTIAGO PÉREZ QUIROZ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91251" y="6182018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36206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93.261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5.841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88991" y="962911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Arauca - Arauca: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4614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4947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864540" y="1378395"/>
            <a:ext cx="0" cy="4795518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5025673" y="3057470"/>
            <a:ext cx="3789854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0D96685-1413-40A6-9477-59477604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73" y="3389509"/>
            <a:ext cx="3453972" cy="14740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6063E4B-E3BB-490D-BF70-E98937D23DFE}"/>
              </a:ext>
            </a:extLst>
          </p:cNvPr>
          <p:cNvSpPr txBox="1"/>
          <p:nvPr/>
        </p:nvSpPr>
        <p:spPr>
          <a:xfrm>
            <a:off x="191251" y="5874241"/>
            <a:ext cx="463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D53DAC-F187-414C-992F-EE9C08524524}"/>
              </a:ext>
            </a:extLst>
          </p:cNvPr>
          <p:cNvSpPr txBox="1"/>
          <p:nvPr/>
        </p:nvSpPr>
        <p:spPr>
          <a:xfrm>
            <a:off x="4938887" y="5849210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BBB53FF-9997-4108-A893-82062215016B}"/>
              </a:ext>
            </a:extLst>
          </p:cNvPr>
          <p:cNvSpPr txBox="1"/>
          <p:nvPr/>
        </p:nvSpPr>
        <p:spPr>
          <a:xfrm>
            <a:off x="5025673" y="279617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1AA354-A06E-474A-B1C2-D6B1DC58D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675" y="4940300"/>
            <a:ext cx="3453970" cy="65987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90F0C43-7C95-45BF-AEB5-3C8F959B75B7}"/>
              </a:ext>
            </a:extLst>
          </p:cNvPr>
          <p:cNvSpPr txBox="1"/>
          <p:nvPr/>
        </p:nvSpPr>
        <p:spPr>
          <a:xfrm>
            <a:off x="4938887" y="557285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072AF06-7A11-41ED-AE4C-3D7A437BC12A}"/>
              </a:ext>
            </a:extLst>
          </p:cNvPr>
          <p:cNvSpPr txBox="1"/>
          <p:nvPr/>
        </p:nvSpPr>
        <p:spPr>
          <a:xfrm>
            <a:off x="5025675" y="1587762"/>
            <a:ext cx="415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destinos nacionales con 29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73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772950"/>
            <a:ext cx="3943312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60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16707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8.281.030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1.775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53176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SKBO.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 04 42 05,76 N-Longitud 074 08 49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3.800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AEROCIVIL/OPAIN S.A.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(1) 2662000.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horas.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Autobuses, taxis, colectivos, auto-pulmans de turismo y alquiler de autos.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8662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95197" y="465781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EL DORADO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92502" y="79763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Cundinamarca: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1776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29973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250926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6893" y="1487361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EL DORADO (BOG):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5866" y="474787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5A0791-D647-4B98-A380-B59890471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87" y="1791443"/>
            <a:ext cx="4224408" cy="17935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C4C124-97BA-4378-8653-85713C26B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90" y="3655669"/>
            <a:ext cx="4224405" cy="81555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999BCD8-D004-456E-BA51-3F0F81D557FA}"/>
              </a:ext>
            </a:extLst>
          </p:cNvPr>
          <p:cNvSpPr txBox="1"/>
          <p:nvPr/>
        </p:nvSpPr>
        <p:spPr>
          <a:xfrm>
            <a:off x="4405866" y="443424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2E7983-973E-4B6B-A40D-97BA1BD594B2}"/>
              </a:ext>
            </a:extLst>
          </p:cNvPr>
          <p:cNvSpPr txBox="1"/>
          <p:nvPr/>
        </p:nvSpPr>
        <p:spPr>
          <a:xfrm>
            <a:off x="4476890" y="5281393"/>
            <a:ext cx="43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destinos nacionales con 2.330 frecuencias semanales y 41 destinos internacionales con 825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CB69E7B-8AAE-428A-B7C6-6793D0810C9D}"/>
              </a:ext>
            </a:extLst>
          </p:cNvPr>
          <p:cNvCxnSpPr>
            <a:cxnSpLocks/>
          </p:cNvCxnSpPr>
          <p:nvPr/>
        </p:nvCxnSpPr>
        <p:spPr>
          <a:xfrm>
            <a:off x="4476890" y="5076986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51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7066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61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99246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5326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38110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EL DORADO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Cundinamarca: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 flipH="1">
            <a:off x="4359583" y="1555079"/>
            <a:ext cx="14002" cy="4402809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E23AF0D-E087-4747-90B3-1805D708A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81695"/>
              </p:ext>
            </p:extLst>
          </p:nvPr>
        </p:nvGraphicFramePr>
        <p:xfrm>
          <a:off x="5159833" y="1528644"/>
          <a:ext cx="2998746" cy="4489766"/>
        </p:xfrm>
        <a:graphic>
          <a:graphicData uri="http://schemas.openxmlformats.org/drawingml/2006/table">
            <a:tbl>
              <a:tblPr/>
              <a:tblGrid>
                <a:gridCol w="656472">
                  <a:extLst>
                    <a:ext uri="{9D8B030D-6E8A-4147-A177-3AD203B41FA5}">
                      <a16:colId xmlns:a16="http://schemas.microsoft.com/office/drawing/2014/main" val="1363594663"/>
                    </a:ext>
                  </a:extLst>
                </a:gridCol>
                <a:gridCol w="1672272">
                  <a:extLst>
                    <a:ext uri="{9D8B030D-6E8A-4147-A177-3AD203B41FA5}">
                      <a16:colId xmlns:a16="http://schemas.microsoft.com/office/drawing/2014/main" val="748450030"/>
                    </a:ext>
                  </a:extLst>
                </a:gridCol>
                <a:gridCol w="670002">
                  <a:extLst>
                    <a:ext uri="{9D8B030D-6E8A-4147-A177-3AD203B41FA5}">
                      <a16:colId xmlns:a16="http://schemas.microsoft.com/office/drawing/2014/main" val="3935098532"/>
                    </a:ext>
                  </a:extLst>
                </a:gridCol>
              </a:tblGrid>
              <a:tr h="5241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  <a:p>
                      <a:pPr algn="ctr" fontAlgn="ctr"/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9310"/>
                  </a:ext>
                </a:extLst>
              </a:tr>
              <a:tr h="178989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SATENA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Bogotá-Carepa-Bogotá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90079"/>
                  </a:ext>
                </a:extLst>
              </a:tr>
              <a:tr h="1789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Bogotá-Arauca-Bogotá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607019"/>
                  </a:ext>
                </a:extLst>
              </a:tr>
              <a:tr h="2090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Bogotá-Buenaventura-Bogotá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80819"/>
                  </a:ext>
                </a:extLst>
              </a:tr>
              <a:tr h="1789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Bogotá-Medellin-Bogotá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97243"/>
                  </a:ext>
                </a:extLst>
              </a:tr>
              <a:tr h="1789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Bogotá-Florencia-Bogotá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4437"/>
                  </a:ext>
                </a:extLst>
              </a:tr>
              <a:tr h="1789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Bogotá-Ipiales-Bogotá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5322"/>
                  </a:ext>
                </a:extLst>
              </a:tr>
              <a:tr h="225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Bogotá-La Macarena-Bogotá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63379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Bogotá-Mitú-Bogotá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82463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Bogotá-Puerto Carreño-Bogotá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23119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Bogotá-Puerto Inirida-Bogotá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32909"/>
                  </a:ext>
                </a:extLst>
              </a:tr>
              <a:tr h="2020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Bogotá-Pitalito-Bogotá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3804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Bogotá-Puerto Asís-Bogotá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80163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Bogotá-Saravena-Bogotá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32242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José del Guaviare-Bogotá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06258"/>
                  </a:ext>
                </a:extLst>
              </a:tr>
              <a:tr h="2251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Vicente del Caguán-Bogotá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82303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Bogotá-Tumaco-Bogotá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2638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Bogotá-Tame-Bogotá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12721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Bogotá-Quibdo-Bogotá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semanales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11946"/>
                  </a:ext>
                </a:extLst>
              </a:tr>
              <a:tr h="2194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Bogotá-Villagarzón-Bogotá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906" marR="5906" marT="59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1780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D74218D-27BB-4D2A-A201-7CFEC48D0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5186"/>
              </p:ext>
            </p:extLst>
          </p:nvPr>
        </p:nvGraphicFramePr>
        <p:xfrm>
          <a:off x="860798" y="1528644"/>
          <a:ext cx="2903334" cy="4474608"/>
        </p:xfrm>
        <a:graphic>
          <a:graphicData uri="http://schemas.openxmlformats.org/drawingml/2006/table">
            <a:tbl>
              <a:tblPr/>
              <a:tblGrid>
                <a:gridCol w="681092">
                  <a:extLst>
                    <a:ext uri="{9D8B030D-6E8A-4147-A177-3AD203B41FA5}">
                      <a16:colId xmlns:a16="http://schemas.microsoft.com/office/drawing/2014/main" val="2444866027"/>
                    </a:ext>
                  </a:extLst>
                </a:gridCol>
                <a:gridCol w="1452397">
                  <a:extLst>
                    <a:ext uri="{9D8B030D-6E8A-4147-A177-3AD203B41FA5}">
                      <a16:colId xmlns:a16="http://schemas.microsoft.com/office/drawing/2014/main" val="3182143508"/>
                    </a:ext>
                  </a:extLst>
                </a:gridCol>
                <a:gridCol w="769845">
                  <a:extLst>
                    <a:ext uri="{9D8B030D-6E8A-4147-A177-3AD203B41FA5}">
                      <a16:colId xmlns:a16="http://schemas.microsoft.com/office/drawing/2014/main" val="3263522729"/>
                    </a:ext>
                  </a:extLst>
                </a:gridCol>
              </a:tblGrid>
              <a:tr h="4133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8152"/>
                  </a:ext>
                </a:extLst>
              </a:tr>
              <a:tr h="185693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Andrés-Bogotá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72352"/>
                  </a:ext>
                </a:extLst>
              </a:tr>
              <a:tr h="1856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Bogotá-Armenia-Bogotá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56265"/>
                  </a:ext>
                </a:extLst>
              </a:tr>
              <a:tr h="1856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Bogotá-Barranquilla-Bogotá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18639"/>
                  </a:ext>
                </a:extLst>
              </a:tr>
              <a:tr h="1856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Bogotá-Bucaramanga-Bogotá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86666"/>
                  </a:ext>
                </a:extLst>
              </a:tr>
              <a:tr h="1856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Bogotá-Cali-Bogotá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00934"/>
                  </a:ext>
                </a:extLst>
              </a:tr>
              <a:tr h="1856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Bogotá-Cartagena-Bogotá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21756"/>
                  </a:ext>
                </a:extLst>
              </a:tr>
              <a:tr h="2336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Bogotá-Cucuta-Bogotá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83214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Bogotá-Corozal-Bogotá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89222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Bogotá-Barrancabermeja-Bogotá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93644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Bogotá-Leticia-Bogotá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09424"/>
                  </a:ext>
                </a:extLst>
              </a:tr>
              <a:tr h="2096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Bogotá-Rionegro-Bogotá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135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Bogotá-Montería-Bogotá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61769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Bogotá-Neiva-Bogotá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10000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Bogotá-Pereira-Bogotá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60478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Bogotá-Popayán-Bogotá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49118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Bogotá-Pasto-Bogotá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4590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Bogotá-Riohacha-Bogotá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12968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Bogotá-Santa Marta-Bogotá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21021"/>
                  </a:ext>
                </a:extLst>
              </a:tr>
              <a:tr h="22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Bogotá-Valledupar-Bogotá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semanales</a:t>
                      </a:r>
                    </a:p>
                  </a:txBody>
                  <a:tcPr marL="5955" marR="5955" marT="5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0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51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88420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62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6120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5326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38110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EL DORADO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Cundinamarca: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16097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/>
          <p:cNvCxnSpPr>
            <a:cxnSpLocks/>
          </p:cNvCxnSpPr>
          <p:nvPr/>
        </p:nvCxnSpPr>
        <p:spPr>
          <a:xfrm>
            <a:off x="4429959" y="1485207"/>
            <a:ext cx="0" cy="454901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68837BA-9271-4338-97C5-3DF18A62C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98895"/>
              </p:ext>
            </p:extLst>
          </p:nvPr>
        </p:nvGraphicFramePr>
        <p:xfrm>
          <a:off x="595006" y="1536441"/>
          <a:ext cx="3319983" cy="4546218"/>
        </p:xfrm>
        <a:graphic>
          <a:graphicData uri="http://schemas.openxmlformats.org/drawingml/2006/table">
            <a:tbl>
              <a:tblPr/>
              <a:tblGrid>
                <a:gridCol w="1147408">
                  <a:extLst>
                    <a:ext uri="{9D8B030D-6E8A-4147-A177-3AD203B41FA5}">
                      <a16:colId xmlns:a16="http://schemas.microsoft.com/office/drawing/2014/main" val="1194039740"/>
                    </a:ext>
                  </a:extLst>
                </a:gridCol>
                <a:gridCol w="1083075">
                  <a:extLst>
                    <a:ext uri="{9D8B030D-6E8A-4147-A177-3AD203B41FA5}">
                      <a16:colId xmlns:a16="http://schemas.microsoft.com/office/drawing/2014/main" val="2184180747"/>
                    </a:ext>
                  </a:extLst>
                </a:gridCol>
                <a:gridCol w="1089500">
                  <a:extLst>
                    <a:ext uri="{9D8B030D-6E8A-4147-A177-3AD203B41FA5}">
                      <a16:colId xmlns:a16="http://schemas.microsoft.com/office/drawing/2014/main" val="1007233736"/>
                    </a:ext>
                  </a:extLst>
                </a:gridCol>
              </a:tblGrid>
              <a:tr h="3967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73060"/>
                  </a:ext>
                </a:extLst>
              </a:tr>
              <a:tr h="17822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Bogotá-Yopal-Bogotá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97512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Bogotá-Florencia-Bogotá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40225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Bogotá-Manizales-Bogotá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1251"/>
                  </a:ext>
                </a:extLst>
              </a:tr>
              <a:tr h="178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Bogotá-Neiva-Bogotá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60999"/>
                  </a:ext>
                </a:extLst>
              </a:tr>
              <a:tr h="178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Bogotá-Pereira-Bogotá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79273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Bogotá-Popayán-Bogotá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 (29 jul-27 oct)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80252"/>
                  </a:ext>
                </a:extLst>
              </a:tr>
              <a:tr h="2242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Bogotá-Puerto Asís-Bogotá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9743"/>
                  </a:ext>
                </a:extLst>
              </a:tr>
              <a:tr h="218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Bogotá-Quibdo-Bogotá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44831"/>
                  </a:ext>
                </a:extLst>
              </a:tr>
              <a:tr h="21875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Andrés-Bogotá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68817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Bogotá-Barranquilla-Bogotá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005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Bogotá-Bucaramanga-Bogotá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0502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Bogotá-Cartagena-Bogotá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64326"/>
                  </a:ext>
                </a:extLst>
              </a:tr>
              <a:tr h="218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Bogotá-Cúcuta-Bogotá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23707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Bogotá-Rionegro-Bogotá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89502"/>
                  </a:ext>
                </a:extLst>
              </a:tr>
              <a:tr h="327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Bogotá-Montería-Bogotá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29289"/>
                  </a:ext>
                </a:extLst>
              </a:tr>
              <a:tr h="218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Bogotá-Pereira-Bogotá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26442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Bogotá-Riohacha-Bogotá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66667"/>
                  </a:ext>
                </a:extLst>
              </a:tr>
              <a:tr h="218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Bogotá-Santa Marta-Bogotá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90982"/>
                  </a:ext>
                </a:extLst>
              </a:tr>
              <a:tr h="218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Bogotá-Lima-Bogotá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59" marR="5759" marT="57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7845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B7CB8F-C357-433A-8CD6-9EE1DC8AF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75719"/>
              </p:ext>
            </p:extLst>
          </p:nvPr>
        </p:nvGraphicFramePr>
        <p:xfrm>
          <a:off x="4883162" y="1535837"/>
          <a:ext cx="3803637" cy="4546823"/>
        </p:xfrm>
        <a:graphic>
          <a:graphicData uri="http://schemas.openxmlformats.org/drawingml/2006/table">
            <a:tbl>
              <a:tblPr/>
              <a:tblGrid>
                <a:gridCol w="1073755">
                  <a:extLst>
                    <a:ext uri="{9D8B030D-6E8A-4147-A177-3AD203B41FA5}">
                      <a16:colId xmlns:a16="http://schemas.microsoft.com/office/drawing/2014/main" val="3614527653"/>
                    </a:ext>
                  </a:extLst>
                </a:gridCol>
                <a:gridCol w="1629514">
                  <a:extLst>
                    <a:ext uri="{9D8B030D-6E8A-4147-A177-3AD203B41FA5}">
                      <a16:colId xmlns:a16="http://schemas.microsoft.com/office/drawing/2014/main" val="3106079862"/>
                    </a:ext>
                  </a:extLst>
                </a:gridCol>
                <a:gridCol w="1100368">
                  <a:extLst>
                    <a:ext uri="{9D8B030D-6E8A-4147-A177-3AD203B41FA5}">
                      <a16:colId xmlns:a16="http://schemas.microsoft.com/office/drawing/2014/main" val="2189440746"/>
                    </a:ext>
                  </a:extLst>
                </a:gridCol>
              </a:tblGrid>
              <a:tr h="2747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  <a:b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 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28147"/>
                  </a:ext>
                </a:extLst>
              </a:tr>
              <a:tr h="177264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Andrés-Bogotá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736854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Bogotá-Cartagena-Bogotá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974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Bogotá-Aruba-Bogotá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46065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Bogotá-Balboa-Bogotá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35659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Bogotá-Caracas-Bogotá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11242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Bogotá-Cancún-Bogotá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69207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Bogotá-Curazao-Bogotá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2776"/>
                  </a:ext>
                </a:extLst>
              </a:tr>
              <a:tr h="2658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Bogotá-Guayaquil-Bogotá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 (5 agos-27 oct)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382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Bogotá-La Habana-Bogotá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37963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Bogotá-Ciudad de Mexico-Bogotá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423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Pedro-Bogotá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39897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José-Bogotá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18774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Bogotá-Punta Cana-Bogotá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34987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Bogotá-Santo Domingo-Bogotá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34507"/>
                  </a:ext>
                </a:extLst>
              </a:tr>
              <a:tr h="2747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Bogotá-Quito-Bogotá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 (1 jul-1 sep)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88714"/>
                  </a:ext>
                </a:extLst>
              </a:tr>
              <a:tr h="17726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Bogotá-Yopal-Bogotá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55382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Bogotá-Florencia-Bogotá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2643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Bogotá-Manizales-Bogotá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11060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Bogotá-Neiva-Bogotá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82008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Bogotá-Pereira-Bogotá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8909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Bogotá-Popayán-Bogotá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 (29 jul-27 oct)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6672"/>
                  </a:ext>
                </a:extLst>
              </a:tr>
              <a:tr h="1772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Bogotá-Puerto Asís-Bogotá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06679"/>
                  </a:ext>
                </a:extLst>
              </a:tr>
              <a:tr h="1861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Bogotá-Quibdo-Bogotá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8671" marR="8671" marT="8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8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93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63</a:t>
            </a:fld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0" y="620122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3137330" y="1610957"/>
            <a:ext cx="0" cy="428494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-8878" y="823776"/>
            <a:ext cx="387066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163691" y="1159311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63691" y="5326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63691" y="438110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CO" sz="1800" b="0" dirty="0">
                <a:solidFill>
                  <a:srgbClr val="0070C0"/>
                </a:solidFill>
              </a:rPr>
              <a:t>EL DORADO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3691" y="80846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- Cundinamarca: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1EB33B-4002-411E-9D4D-9196ABD65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39567"/>
              </p:ext>
            </p:extLst>
          </p:nvPr>
        </p:nvGraphicFramePr>
        <p:xfrm>
          <a:off x="117904" y="1475927"/>
          <a:ext cx="2876847" cy="4712182"/>
        </p:xfrm>
        <a:graphic>
          <a:graphicData uri="http://schemas.openxmlformats.org/drawingml/2006/table">
            <a:tbl>
              <a:tblPr/>
              <a:tblGrid>
                <a:gridCol w="591413">
                  <a:extLst>
                    <a:ext uri="{9D8B030D-6E8A-4147-A177-3AD203B41FA5}">
                      <a16:colId xmlns:a16="http://schemas.microsoft.com/office/drawing/2014/main" val="4216128146"/>
                    </a:ext>
                  </a:extLst>
                </a:gridCol>
                <a:gridCol w="1261526">
                  <a:extLst>
                    <a:ext uri="{9D8B030D-6E8A-4147-A177-3AD203B41FA5}">
                      <a16:colId xmlns:a16="http://schemas.microsoft.com/office/drawing/2014/main" val="1874442437"/>
                    </a:ext>
                  </a:extLst>
                </a:gridCol>
                <a:gridCol w="1023908">
                  <a:extLst>
                    <a:ext uri="{9D8B030D-6E8A-4147-A177-3AD203B41FA5}">
                      <a16:colId xmlns:a16="http://schemas.microsoft.com/office/drawing/2014/main" val="1058324523"/>
                    </a:ext>
                  </a:extLst>
                </a:gridCol>
              </a:tblGrid>
              <a:tr h="315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66337"/>
                  </a:ext>
                </a:extLst>
              </a:tr>
              <a:tr h="141881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 AIRLINES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Andrés-Bogotá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09882"/>
                  </a:ext>
                </a:extLst>
              </a:tr>
              <a:tr h="1418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Bogotá-Barranquilla-Bogotá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36018"/>
                  </a:ext>
                </a:extLst>
              </a:tr>
              <a:tr h="1418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Bogotá-Bucaramanga-Bogotá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61707"/>
                  </a:ext>
                </a:extLst>
              </a:tr>
              <a:tr h="1418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Bogotá-Cali-Bogotá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24931"/>
                  </a:ext>
                </a:extLst>
              </a:tr>
              <a:tr h="1418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Bogotá-Cartagena-Bogotá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3251"/>
                  </a:ext>
                </a:extLst>
              </a:tr>
              <a:tr h="1418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Bogotá-Cúcuta-Bogotá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92710"/>
                  </a:ext>
                </a:extLst>
              </a:tr>
              <a:tr h="1784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Bogotá-Yopal-Bogotá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80347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Bogotá-Leticia-Bogotá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11162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Bogotá-Rionegro-Bogotá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37692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Bogotá-Montería-Bogotá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semanales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4648"/>
                  </a:ext>
                </a:extLst>
              </a:tr>
              <a:tr h="1601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Bogotá-Pereira-Bogotá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323820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Bogotá-Santa Marta-Bogotá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55088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Bogotá-Valledupar-Bogotá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25693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Bogotá-Miami-Bogotá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43563"/>
                  </a:ext>
                </a:extLst>
              </a:tr>
              <a:tr h="173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INTERJET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Bogotá-Cancún-Bogotá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28934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Bogotá-Mexico D.F.-Bogotá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6274"/>
                  </a:ext>
                </a:extLst>
              </a:tr>
              <a:tr h="173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AVIOR AIRLINES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Bogotá-Caracas-Bogotá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72701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Bogotá-Porlamar-Bogotá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29503"/>
                  </a:ext>
                </a:extLst>
              </a:tr>
              <a:tr h="173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Bogotá-Dallas-Bogotá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3812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Bogotá-Miami-Bogotá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06108"/>
                  </a:ext>
                </a:extLst>
              </a:tr>
              <a:tr h="1739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CANADA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Bogotá-Toronto-Bogotá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59329"/>
                  </a:ext>
                </a:extLst>
              </a:tr>
              <a:tr h="1739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FRANCE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Bogotá-Paris-Bogotá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67025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AEROMEXICO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Bogotá-Ciudad de Mexico-Bogotá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77891"/>
                  </a:ext>
                </a:extLst>
              </a:tr>
              <a:tr h="2059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AEROLINEAS ARGENTINAS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Bogotá-Ezeiza-Bogotá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73545"/>
                  </a:ext>
                </a:extLst>
              </a:tr>
              <a:tr h="1739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 BLUE AIRWAYS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Bogotá-Fort Lauderdale-Bogotá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58371"/>
                  </a:ext>
                </a:extLst>
              </a:tr>
              <a:tr h="1739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Bogotá-Orlando-Bogotá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5539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19C24CF-6513-4F6C-A833-4612E33B3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46937"/>
              </p:ext>
            </p:extLst>
          </p:nvPr>
        </p:nvGraphicFramePr>
        <p:xfrm>
          <a:off x="3314883" y="1475927"/>
          <a:ext cx="2633156" cy="4734367"/>
        </p:xfrm>
        <a:graphic>
          <a:graphicData uri="http://schemas.openxmlformats.org/drawingml/2006/table">
            <a:tbl>
              <a:tblPr/>
              <a:tblGrid>
                <a:gridCol w="901339">
                  <a:extLst>
                    <a:ext uri="{9D8B030D-6E8A-4147-A177-3AD203B41FA5}">
                      <a16:colId xmlns:a16="http://schemas.microsoft.com/office/drawing/2014/main" val="1424073903"/>
                    </a:ext>
                  </a:extLst>
                </a:gridCol>
                <a:gridCol w="1069651">
                  <a:extLst>
                    <a:ext uri="{9D8B030D-6E8A-4147-A177-3AD203B41FA5}">
                      <a16:colId xmlns:a16="http://schemas.microsoft.com/office/drawing/2014/main" val="3282270167"/>
                    </a:ext>
                  </a:extLst>
                </a:gridCol>
                <a:gridCol w="662166">
                  <a:extLst>
                    <a:ext uri="{9D8B030D-6E8A-4147-A177-3AD203B41FA5}">
                      <a16:colId xmlns:a16="http://schemas.microsoft.com/office/drawing/2014/main" val="1999675503"/>
                    </a:ext>
                  </a:extLst>
                </a:gridCol>
              </a:tblGrid>
              <a:tr h="347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20389"/>
                  </a:ext>
                </a:extLst>
              </a:tr>
              <a:tr h="156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AIRLINES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Bogotá-Panamá-Bogotá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5230"/>
                  </a:ext>
                </a:extLst>
              </a:tr>
              <a:tr h="156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AIRLINES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Bogotá-Atlanta-Bogotá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43786"/>
                  </a:ext>
                </a:extLst>
              </a:tr>
              <a:tr h="156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IBERIA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Bogotá-Madrid-Bogotá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17959"/>
                  </a:ext>
                </a:extLst>
              </a:tr>
              <a:tr h="156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LUFTHANSA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Bogotá-Frankfurt-Bogotá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67033"/>
                  </a:ext>
                </a:extLst>
              </a:tr>
              <a:tr h="22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SPIRIT AIRLINES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Bogotá-Fort Lauderdale-Bogotá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94705"/>
                  </a:ext>
                </a:extLst>
              </a:tr>
              <a:tr h="196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Bogotá-Orlando-Bogotá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43094"/>
                  </a:ext>
                </a:extLst>
              </a:tr>
              <a:tr h="22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AIRLINES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Bogotá-Nueva York-Bogotá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78944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Bogotá-Houston-Bogotá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64958"/>
                  </a:ext>
                </a:extLst>
              </a:tr>
              <a:tr h="1761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EUROPA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Bogotá-Madrid-Bogotá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9285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PERU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Bogotá-Lima-Bogotá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12814"/>
                  </a:ext>
                </a:extLst>
              </a:tr>
              <a:tr h="191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TACA PERU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Bogotá-Lima-Bogotá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semanales 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774232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Bogotá-Cuzco-Bogotá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43323"/>
                  </a:ext>
                </a:extLst>
              </a:tr>
              <a:tr h="228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TACA INTERNATIONAL  AIRLINES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Salvador-Bogotá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43632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LACSA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José-Bogotá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19359"/>
                  </a:ext>
                </a:extLst>
              </a:tr>
              <a:tr h="1912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AEROGAL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Bogotá-Aruba-Bogotá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32951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Bogotá-Curazao-Bogotá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21077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Bogotá-Guayaquil-Bogotá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78542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Bogotá-Panamá-Bogotá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21487"/>
                  </a:ext>
                </a:extLst>
              </a:tr>
              <a:tr h="1912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Bogotá-Quito-Bogotá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2467"/>
                  </a:ext>
                </a:extLst>
              </a:tr>
              <a:tr h="209016">
                <a:tc vMerge="1">
                  <a:txBody>
                    <a:bodyPr/>
                    <a:lstStyle/>
                    <a:p>
                      <a:pPr algn="ctr" fontAlgn="ctr"/>
                      <a:endParaRPr lang="es-CO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Bogotá-Santa Cruz-Bogotá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66859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 PERU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Bogotá-Lima-Bogotá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semanales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00451"/>
                  </a:ext>
                </a:extLst>
              </a:tr>
              <a:tr h="156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 LINHAS AEREAS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Bogotá-Sao Paulo-Bogotá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23413"/>
                  </a:ext>
                </a:extLst>
              </a:tr>
              <a:tr h="2265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 AIRLINES CHILE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Bogotá-Santiago-Bogotá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4722" marR="4722" marT="4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63660"/>
                  </a:ext>
                </a:extLst>
              </a:tr>
            </a:tbl>
          </a:graphicData>
        </a:graphic>
      </p:graphicFrame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874AA30-388D-4896-98D0-A62C4F5A293A}"/>
              </a:ext>
            </a:extLst>
          </p:cNvPr>
          <p:cNvCxnSpPr/>
          <p:nvPr/>
        </p:nvCxnSpPr>
        <p:spPr>
          <a:xfrm>
            <a:off x="6020540" y="1610957"/>
            <a:ext cx="0" cy="428494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552E88F-E383-4A40-AFC6-D17D9C431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47431"/>
              </p:ext>
            </p:extLst>
          </p:nvPr>
        </p:nvGraphicFramePr>
        <p:xfrm>
          <a:off x="6172130" y="1482313"/>
          <a:ext cx="2853966" cy="4705786"/>
        </p:xfrm>
        <a:graphic>
          <a:graphicData uri="http://schemas.openxmlformats.org/drawingml/2006/table">
            <a:tbl>
              <a:tblPr/>
              <a:tblGrid>
                <a:gridCol w="687890">
                  <a:extLst>
                    <a:ext uri="{9D8B030D-6E8A-4147-A177-3AD203B41FA5}">
                      <a16:colId xmlns:a16="http://schemas.microsoft.com/office/drawing/2014/main" val="2877144561"/>
                    </a:ext>
                  </a:extLst>
                </a:gridCol>
                <a:gridCol w="1386073">
                  <a:extLst>
                    <a:ext uri="{9D8B030D-6E8A-4147-A177-3AD203B41FA5}">
                      <a16:colId xmlns:a16="http://schemas.microsoft.com/office/drawing/2014/main" val="2460285237"/>
                    </a:ext>
                  </a:extLst>
                </a:gridCol>
                <a:gridCol w="780003">
                  <a:extLst>
                    <a:ext uri="{9D8B030D-6E8A-4147-A177-3AD203B41FA5}">
                      <a16:colId xmlns:a16="http://schemas.microsoft.com/office/drawing/2014/main" val="2060123213"/>
                    </a:ext>
                  </a:extLst>
                </a:gridCol>
              </a:tblGrid>
              <a:tr h="3472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86807"/>
                  </a:ext>
                </a:extLst>
              </a:tr>
              <a:tr h="132874">
                <a:tc rowSpan="29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Bogotá-Aruba-Bogotá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77225"/>
                  </a:ext>
                </a:extLst>
              </a:tr>
              <a:tr h="208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Bogotá-Barcelona-Bogotá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86151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Bogotá-Cancún-Bogotá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87071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Bogotá-Curazao-Bogotá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28145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Bogotá-Ezeiza-Bogotá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9858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Bogotá-Fort Lauderdale-Bogotá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95315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Bogotá-Rio de Janeiro-Bogotá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71731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Bogotá-Sao Paulo-Bogotá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91099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Bogotá-Guatemala-Bogotá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06920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Bogotá-Guayaquil-Bogotá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835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Bogotá-La Habana-Bogotá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79614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Bogotá-Washington-Bogotá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31838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Bogotá-Nueva York-Bogotá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29880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Bogotá-Los Ángeles-Bogotá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255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Bogotá-Londres-Bogotá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31270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Bogotá-Lima-Bogotá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36836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Bogotá-La Paz-Bogotá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4061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Bogotá-Madrid-Bogotá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72045"/>
                  </a:ext>
                </a:extLst>
              </a:tr>
              <a:tr h="208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Bogotá-Orlando-Bogotá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95341"/>
                  </a:ext>
                </a:extLst>
              </a:tr>
              <a:tr h="2588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Bogotá-Ciudad de Mexico-Bogotá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79129"/>
                  </a:ext>
                </a:extLst>
              </a:tr>
              <a:tr h="208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Bogotá-Miami-Bogotá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95092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Bogotá-Munich-Bogotá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46528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Bogotá-Panamá-Bogotá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77933"/>
                  </a:ext>
                </a:extLst>
              </a:tr>
              <a:tr h="208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Bogotá-Punta Cana-Bogotá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42303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Salvador-Bogotá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494142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Bogotá-Santiago-Bogotá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856157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Bogotá-Santo Domingo-Bogotá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22468"/>
                  </a:ext>
                </a:extLst>
              </a:tr>
              <a:tr h="1328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Bogotá-San Juan-Bogotá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30183"/>
                  </a:ext>
                </a:extLst>
              </a:tr>
              <a:tr h="2087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Bogotá-Quito-Bogotá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semanales</a:t>
                      </a:r>
                    </a:p>
                  </a:txBody>
                  <a:tcPr marL="6689" marR="6689" marT="66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24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0956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22548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64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66305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2.470.747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564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1" y="2168691"/>
            <a:ext cx="3894235" cy="334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SKCL.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03 32 35,20 N-Longitud 076 22 54,09 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AEROCALI S.A.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(2) 2800111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horas.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Autobuses, taxis, colectivos y alquiler de autos.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0" y="100621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22660" y="503195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</a:t>
            </a:r>
            <a:r>
              <a:rPr lang="es-CO" sz="1800" b="0" dirty="0">
                <a:solidFill>
                  <a:srgbClr val="0070C0"/>
                </a:solidFill>
              </a:rPr>
              <a:t>LFONSO BONILLA ARAGÓN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784135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 – Valle del Cauca: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6736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7957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6890" y="1655765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ALFONSO BONILLA ARAGÓN (CLO):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80941" y="4860199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3D15D98-885C-4D94-AE78-16416D84B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0" y="2037909"/>
            <a:ext cx="3950350" cy="167716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5156D10-0D0D-41BB-AF37-336D93A0CEF8}"/>
              </a:ext>
            </a:extLst>
          </p:cNvPr>
          <p:cNvSpPr txBox="1"/>
          <p:nvPr/>
        </p:nvSpPr>
        <p:spPr>
          <a:xfrm>
            <a:off x="4476916" y="454672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4088D0-CE39-4F50-96EF-CA0654ABA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941" y="3794077"/>
            <a:ext cx="3950351" cy="76264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3D69275-4FAA-4ED3-9D02-8DE40A806A87}"/>
              </a:ext>
            </a:extLst>
          </p:cNvPr>
          <p:cNvSpPr txBox="1"/>
          <p:nvPr/>
        </p:nvSpPr>
        <p:spPr>
          <a:xfrm>
            <a:off x="4476890" y="5344291"/>
            <a:ext cx="43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destinos nacionales con 403 frecuencias semanales y 10 destinos internacionales con 73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AE903EC-CB7A-4621-A848-FB66D83754D5}"/>
              </a:ext>
            </a:extLst>
          </p:cNvPr>
          <p:cNvCxnSpPr>
            <a:cxnSpLocks/>
          </p:cNvCxnSpPr>
          <p:nvPr/>
        </p:nvCxnSpPr>
        <p:spPr>
          <a:xfrm>
            <a:off x="4480941" y="5205354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41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95431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9311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3551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38110"/>
            <a:ext cx="354236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ALFONSO BONILLA ARAGÓN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 – Valle del Cauca: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17589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>
            <a:cxnSpLocks/>
          </p:cNvCxnSpPr>
          <p:nvPr/>
        </p:nvCxnSpPr>
        <p:spPr>
          <a:xfrm>
            <a:off x="4492102" y="1533281"/>
            <a:ext cx="0" cy="450094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B5B97A1-6A1C-41A8-A81B-A20EE4121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19467"/>
              </p:ext>
            </p:extLst>
          </p:nvPr>
        </p:nvGraphicFramePr>
        <p:xfrm>
          <a:off x="4969188" y="1520667"/>
          <a:ext cx="3607045" cy="4503840"/>
        </p:xfrm>
        <a:graphic>
          <a:graphicData uri="http://schemas.openxmlformats.org/drawingml/2006/table">
            <a:tbl>
              <a:tblPr/>
              <a:tblGrid>
                <a:gridCol w="1109860">
                  <a:extLst>
                    <a:ext uri="{9D8B030D-6E8A-4147-A177-3AD203B41FA5}">
                      <a16:colId xmlns:a16="http://schemas.microsoft.com/office/drawing/2014/main" val="2198853577"/>
                    </a:ext>
                  </a:extLst>
                </a:gridCol>
                <a:gridCol w="1449216">
                  <a:extLst>
                    <a:ext uri="{9D8B030D-6E8A-4147-A177-3AD203B41FA5}">
                      <a16:colId xmlns:a16="http://schemas.microsoft.com/office/drawing/2014/main" val="2990886652"/>
                    </a:ext>
                  </a:extLst>
                </a:gridCol>
                <a:gridCol w="1047969">
                  <a:extLst>
                    <a:ext uri="{9D8B030D-6E8A-4147-A177-3AD203B41FA5}">
                      <a16:colId xmlns:a16="http://schemas.microsoft.com/office/drawing/2014/main" val="1696041835"/>
                    </a:ext>
                  </a:extLst>
                </a:gridCol>
              </a:tblGrid>
              <a:tr h="6070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01691"/>
                  </a:ext>
                </a:extLst>
              </a:tr>
              <a:tr h="27505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Cali-Bucaramanga-Cali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59449"/>
                  </a:ext>
                </a:extLst>
              </a:tr>
              <a:tr h="275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Cali-Ibagué-Cali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45673"/>
                  </a:ext>
                </a:extLst>
              </a:tr>
              <a:tr h="275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Cali-Neiva-Cali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58861"/>
                  </a:ext>
                </a:extLst>
              </a:tr>
              <a:tr h="275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Cali-Puerto Asís-Cali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76653"/>
                  </a:ext>
                </a:extLst>
              </a:tr>
              <a:tr h="275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Cali-Quibdó-Cali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66038"/>
                  </a:ext>
                </a:extLst>
              </a:tr>
              <a:tr h="2750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AEROGAL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Cali-Guayaquil-Cali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01626"/>
                  </a:ext>
                </a:extLst>
              </a:tr>
              <a:tr h="275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AVIOR AIRLINES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Cali-Caracas-Cali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47426"/>
                  </a:ext>
                </a:extLst>
              </a:tr>
              <a:tr h="2086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Cali-Porlamar-Cali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82148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Cali-Miami-Cali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482533"/>
                  </a:ext>
                </a:extLst>
              </a:tr>
              <a:tr h="2750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TAME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Cali-Esmeraldas-Cali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97445"/>
                  </a:ext>
                </a:extLst>
              </a:tr>
              <a:tr h="2750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 PERU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Cali-Lima-Cali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48421"/>
                  </a:ext>
                </a:extLst>
              </a:tr>
              <a:tr h="4118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SPIRIT AIRLINES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Cali-Fort Lauderdale-Cali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36634"/>
                  </a:ext>
                </a:extLst>
              </a:tr>
              <a:tr h="388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TACA PERU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Cali-Lima-Cali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384" marR="9384" marT="9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7497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6444A33-6A4D-4E45-A4BF-F6E5EC75A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22396"/>
              </p:ext>
            </p:extLst>
          </p:nvPr>
        </p:nvGraphicFramePr>
        <p:xfrm>
          <a:off x="691664" y="1482768"/>
          <a:ext cx="3126667" cy="4586849"/>
        </p:xfrm>
        <a:graphic>
          <a:graphicData uri="http://schemas.openxmlformats.org/drawingml/2006/table">
            <a:tbl>
              <a:tblPr/>
              <a:tblGrid>
                <a:gridCol w="823223">
                  <a:extLst>
                    <a:ext uri="{9D8B030D-6E8A-4147-A177-3AD203B41FA5}">
                      <a16:colId xmlns:a16="http://schemas.microsoft.com/office/drawing/2014/main" val="3483989541"/>
                    </a:ext>
                  </a:extLst>
                </a:gridCol>
                <a:gridCol w="1258583">
                  <a:extLst>
                    <a:ext uri="{9D8B030D-6E8A-4147-A177-3AD203B41FA5}">
                      <a16:colId xmlns:a16="http://schemas.microsoft.com/office/drawing/2014/main" val="1261640670"/>
                    </a:ext>
                  </a:extLst>
                </a:gridCol>
                <a:gridCol w="1044861">
                  <a:extLst>
                    <a:ext uri="{9D8B030D-6E8A-4147-A177-3AD203B41FA5}">
                      <a16:colId xmlns:a16="http://schemas.microsoft.com/office/drawing/2014/main" val="2967197454"/>
                    </a:ext>
                  </a:extLst>
                </a:gridCol>
              </a:tblGrid>
              <a:tr h="2860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322687"/>
                  </a:ext>
                </a:extLst>
              </a:tr>
              <a:tr h="1907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Cali-San Andrés-Cali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01339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Cali-Bogotá-Cali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20916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Cali-Cartagena-Cali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337"/>
                  </a:ext>
                </a:extLst>
              </a:tr>
              <a:tr h="19070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SATENA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Cali-Florencia-Cali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04570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Cali-Guapi-Cali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39288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Cali-Ipiales-Cali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54535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Cali-Pitalito-Cali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248"/>
                  </a:ext>
                </a:extLst>
              </a:tr>
              <a:tr h="144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Cali-Puerto Asís-Cali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83662"/>
                  </a:ext>
                </a:extLst>
              </a:tr>
              <a:tr h="282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Cali-Tumaco-Cali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93168"/>
                  </a:ext>
                </a:extLst>
              </a:tr>
              <a:tr h="19070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Cali-Barranquilla-Cali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57381"/>
                  </a:ext>
                </a:extLst>
              </a:tr>
              <a:tr h="1907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Cali-Bogotá-Cali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95737"/>
                  </a:ext>
                </a:extLst>
              </a:tr>
              <a:tr h="2827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Cali-Cartagena-Cali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76325"/>
                  </a:ext>
                </a:extLst>
              </a:tr>
              <a:tr h="269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Cali-Rionegro-Cali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39262"/>
                  </a:ext>
                </a:extLst>
              </a:tr>
              <a:tr h="2367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Cali-Pasto-Cali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14293"/>
                  </a:ext>
                </a:extLst>
              </a:tr>
              <a:tr h="2104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Cali-Tumaco-Cali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 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30282"/>
                  </a:ext>
                </a:extLst>
              </a:tr>
              <a:tr h="3419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Cali-Madrid-Cali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74020"/>
                  </a:ext>
                </a:extLst>
              </a:tr>
              <a:tr h="2038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Cali-Miami-Cali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5467"/>
                  </a:ext>
                </a:extLst>
              </a:tr>
              <a:tr h="2038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Cali-San Andrés-Cali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56421"/>
                  </a:ext>
                </a:extLst>
              </a:tr>
              <a:tr h="2038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Cali-Balboa-Cali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91220"/>
                  </a:ext>
                </a:extLst>
              </a:tr>
              <a:tr h="2038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Cali-Panamá-Cali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semanales</a:t>
                      </a:r>
                    </a:p>
                  </a:txBody>
                  <a:tcPr marL="6382" marR="6382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1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162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97237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66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240994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1.047.321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609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28963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SKCG.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10 26 31,35 N-Longitud 075 30 46,00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2.390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AEROPORTUARIA DE LA COSTA – SACSA.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6569203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horas.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 y taxis.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13090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92502" y="533482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RAFAEL NÚÑEZ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85882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Cartagena – Bolívar: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34205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65426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6889" y="1624590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RAFAEL NUÑEZ (CTG):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2099" y="4844963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C48BAD-F9FE-46BE-9AEB-4F5C7969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0" y="1965850"/>
            <a:ext cx="4114798" cy="174698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39D3353-F8DE-4C40-9B31-E3D68BEDE68B}"/>
              </a:ext>
            </a:extLst>
          </p:cNvPr>
          <p:cNvSpPr txBox="1"/>
          <p:nvPr/>
        </p:nvSpPr>
        <p:spPr>
          <a:xfrm>
            <a:off x="4402099" y="457453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E20084-3195-4E98-A8C3-E8CF027D1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89" y="3779268"/>
            <a:ext cx="4114799" cy="79439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0C07630-E6B8-47A2-9B14-F37D732ABA42}"/>
              </a:ext>
            </a:extLst>
          </p:cNvPr>
          <p:cNvSpPr txBox="1"/>
          <p:nvPr/>
        </p:nvSpPr>
        <p:spPr>
          <a:xfrm>
            <a:off x="4476890" y="5366443"/>
            <a:ext cx="43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destinos nacionales con 371 frecuencias semanales y 9 destinos internacionales con 67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93A6912-DCFC-454F-B30A-BD34DA0A43DF}"/>
              </a:ext>
            </a:extLst>
          </p:cNvPr>
          <p:cNvCxnSpPr>
            <a:cxnSpLocks/>
          </p:cNvCxnSpPr>
          <p:nvPr/>
        </p:nvCxnSpPr>
        <p:spPr>
          <a:xfrm>
            <a:off x="4476890" y="5191286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70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23776"/>
            <a:ext cx="3906175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9311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3551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38110"/>
            <a:ext cx="354236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RAFAEL NUÑEZ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Cartagena – Bolívar: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147570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4259961" y="1737243"/>
            <a:ext cx="13461" cy="3726711"/>
          </a:xfrm>
          <a:prstGeom prst="line">
            <a:avLst/>
          </a:prstGeom>
          <a:ln>
            <a:solidFill>
              <a:srgbClr val="0020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B1C4D68-A702-4FF1-A4CC-3B19B96B6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81956"/>
              </p:ext>
            </p:extLst>
          </p:nvPr>
        </p:nvGraphicFramePr>
        <p:xfrm>
          <a:off x="4870580" y="1609918"/>
          <a:ext cx="3798395" cy="3155504"/>
        </p:xfrm>
        <a:graphic>
          <a:graphicData uri="http://schemas.openxmlformats.org/drawingml/2006/table">
            <a:tbl>
              <a:tblPr/>
              <a:tblGrid>
                <a:gridCol w="1079852">
                  <a:extLst>
                    <a:ext uri="{9D8B030D-6E8A-4147-A177-3AD203B41FA5}">
                      <a16:colId xmlns:a16="http://schemas.microsoft.com/office/drawing/2014/main" val="1010107154"/>
                    </a:ext>
                  </a:extLst>
                </a:gridCol>
                <a:gridCol w="1837854">
                  <a:extLst>
                    <a:ext uri="{9D8B030D-6E8A-4147-A177-3AD203B41FA5}">
                      <a16:colId xmlns:a16="http://schemas.microsoft.com/office/drawing/2014/main" val="1143588707"/>
                    </a:ext>
                  </a:extLst>
                </a:gridCol>
                <a:gridCol w="880689">
                  <a:extLst>
                    <a:ext uri="{9D8B030D-6E8A-4147-A177-3AD203B41FA5}">
                      <a16:colId xmlns:a16="http://schemas.microsoft.com/office/drawing/2014/main" val="4252931453"/>
                    </a:ext>
                  </a:extLst>
                </a:gridCol>
              </a:tblGrid>
              <a:tr h="332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67237"/>
                  </a:ext>
                </a:extLst>
              </a:tr>
              <a:tr h="3005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Cartagena-Miami-Cartagena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21165"/>
                  </a:ext>
                </a:extLst>
              </a:tr>
              <a:tr h="332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JETBLUE AIRWAYS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Cartagena-Fort Lauderdale-Cartagena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2632"/>
                  </a:ext>
                </a:extLst>
              </a:tr>
              <a:tr h="3327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Cartagena-Nueva York-Cartagena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63884"/>
                  </a:ext>
                </a:extLst>
              </a:tr>
              <a:tr h="252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AIRLINES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Cartagena-Atlanta-Cartagena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49265"/>
                  </a:ext>
                </a:extLst>
              </a:tr>
              <a:tr h="332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Cartagena-Amsterdam-Cartagena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0599"/>
                  </a:ext>
                </a:extLst>
              </a:tr>
              <a:tr h="252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 PERU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Cartagena-Lima-Cartagena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77632"/>
                  </a:ext>
                </a:extLst>
              </a:tr>
              <a:tr h="332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SPIRIT AIRLINES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Cartagena-Fort Lauderdale-Cartagena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26376"/>
                  </a:ext>
                </a:extLst>
              </a:tr>
              <a:tr h="3213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Cartagena-Orlando-Cartagena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73373"/>
                  </a:ext>
                </a:extLst>
              </a:tr>
              <a:tr h="3213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PERU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Cartagena-Lima-Cartagena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14793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7EB07F5-A0EB-4E75-A2D8-2F72EB905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8939"/>
              </p:ext>
            </p:extLst>
          </p:nvPr>
        </p:nvGraphicFramePr>
        <p:xfrm>
          <a:off x="630900" y="1609918"/>
          <a:ext cx="3167207" cy="4452192"/>
        </p:xfrm>
        <a:graphic>
          <a:graphicData uri="http://schemas.openxmlformats.org/drawingml/2006/table">
            <a:tbl>
              <a:tblPr/>
              <a:tblGrid>
                <a:gridCol w="639532">
                  <a:extLst>
                    <a:ext uri="{9D8B030D-6E8A-4147-A177-3AD203B41FA5}">
                      <a16:colId xmlns:a16="http://schemas.microsoft.com/office/drawing/2014/main" val="4217224378"/>
                    </a:ext>
                  </a:extLst>
                </a:gridCol>
                <a:gridCol w="1515082">
                  <a:extLst>
                    <a:ext uri="{9D8B030D-6E8A-4147-A177-3AD203B41FA5}">
                      <a16:colId xmlns:a16="http://schemas.microsoft.com/office/drawing/2014/main" val="39002734"/>
                    </a:ext>
                  </a:extLst>
                </a:gridCol>
                <a:gridCol w="1012593">
                  <a:extLst>
                    <a:ext uri="{9D8B030D-6E8A-4147-A177-3AD203B41FA5}">
                      <a16:colId xmlns:a16="http://schemas.microsoft.com/office/drawing/2014/main" val="3836565270"/>
                    </a:ext>
                  </a:extLst>
                </a:gridCol>
              </a:tblGrid>
              <a:tr h="2455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85089"/>
                  </a:ext>
                </a:extLst>
              </a:tr>
              <a:tr h="1884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Cartagena-San Andrés-Cartagena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28126"/>
                  </a:ext>
                </a:extLst>
              </a:tr>
              <a:tr h="1884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Cartagena-Bogotá-Cartagena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40878"/>
                  </a:ext>
                </a:extLst>
              </a:tr>
              <a:tr h="1884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Cartagena-Cali-Cartagena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30898"/>
                  </a:ext>
                </a:extLst>
              </a:tr>
              <a:tr h="2112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Cartagena-Rionegro-Cartagena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90815"/>
                  </a:ext>
                </a:extLst>
              </a:tr>
              <a:tr h="21127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Cartagena-Bogotá-Cartagena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51569"/>
                  </a:ext>
                </a:extLst>
              </a:tr>
              <a:tr h="2112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Cartagena-Cali-Cartagena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18324"/>
                  </a:ext>
                </a:extLst>
              </a:tr>
              <a:tr h="268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Cartagena-Rionegro-Cartagena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28352"/>
                  </a:ext>
                </a:extLst>
              </a:tr>
              <a:tr h="268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Cartagena-Miami-Cartagena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58159"/>
                  </a:ext>
                </a:extLst>
              </a:tr>
              <a:tr h="2683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Cartagena-San Andrés-Cartagena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30657"/>
                  </a:ext>
                </a:extLst>
              </a:tr>
              <a:tr h="199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Cartagena-Bogotá-Cartagena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06999"/>
                  </a:ext>
                </a:extLst>
              </a:tr>
              <a:tr h="1827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Cartagena-Cali-Cartagena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78015"/>
                  </a:ext>
                </a:extLst>
              </a:tr>
              <a:tr h="1713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Cartagena-Balboa-Cartagena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86813"/>
                  </a:ext>
                </a:extLst>
              </a:tr>
              <a:tr h="21698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Cartagena-Panamá-Cartagena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65205"/>
                  </a:ext>
                </a:extLst>
              </a:tr>
              <a:tr h="3083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Cartagena-Bucaramanga-Cartagena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21501"/>
                  </a:ext>
                </a:extLst>
              </a:tr>
              <a:tr h="2398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Cartagena-Montería-Cartagena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68442"/>
                  </a:ext>
                </a:extLst>
              </a:tr>
              <a:tr h="2398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Cartagena-San Andrés-Cartagena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985201"/>
                  </a:ext>
                </a:extLst>
              </a:tr>
              <a:tr h="2398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Cartagena-Bogotá-Cartagena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36484"/>
                  </a:ext>
                </a:extLst>
              </a:tr>
              <a:tr h="199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Cartagena-Rionegro-Cartagena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semanales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81377"/>
                  </a:ext>
                </a:extLst>
              </a:tr>
              <a:tr h="199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Cartagena-Pereira-Cartagena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5710" marR="5710" marT="5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7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910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5305"/>
            <a:ext cx="400598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68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51306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1.236.489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154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61981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SKBQ.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10 53 22,06 N-Longitud 074 46 50,44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3.001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AEROPORTUARIO DEL CARIBE S.A.S.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3348057.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horas.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Autobuses, taxis y alquiler de autos.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2" y="66009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92502" y="468583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ERNESTO CORTISSOZ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786892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Barranquilla – Atlántico: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7012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8232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6893" y="1593206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ERNESTO CORTISSOZ (BAQ):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12567" y="4592895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0CCF00C-41B2-4AF0-A52C-25C8EB43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4" y="1875829"/>
            <a:ext cx="3876532" cy="1645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E73BF5-B6B8-4DF0-B412-015D8AA82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95" y="3589751"/>
            <a:ext cx="3876532" cy="74839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019568F-254A-43D1-A1B1-7D98AA6E8557}"/>
              </a:ext>
            </a:extLst>
          </p:cNvPr>
          <p:cNvSpPr txBox="1"/>
          <p:nvPr/>
        </p:nvSpPr>
        <p:spPr>
          <a:xfrm>
            <a:off x="4402894" y="4294391"/>
            <a:ext cx="3337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F2683A8-D6E9-4274-9F6F-1237A8ACAAFF}"/>
              </a:ext>
            </a:extLst>
          </p:cNvPr>
          <p:cNvSpPr txBox="1"/>
          <p:nvPr/>
        </p:nvSpPr>
        <p:spPr>
          <a:xfrm>
            <a:off x="4476890" y="5189225"/>
            <a:ext cx="43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destinos nacionales con 234 frecuencias semanales y 2 destinos internacionales con 21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2597879-DD60-429F-A6A7-9906F2B1AFF4}"/>
              </a:ext>
            </a:extLst>
          </p:cNvPr>
          <p:cNvCxnSpPr>
            <a:cxnSpLocks/>
          </p:cNvCxnSpPr>
          <p:nvPr/>
        </p:nvCxnSpPr>
        <p:spPr>
          <a:xfrm>
            <a:off x="4476895" y="4972211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46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23776"/>
            <a:ext cx="3852909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69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9311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3551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38110"/>
            <a:ext cx="3542364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ERNESTO CORTISSOZ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Barranquilla – Atlántico: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D99658-4DDF-4D5D-9286-FD29615FA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67511"/>
              </p:ext>
            </p:extLst>
          </p:nvPr>
        </p:nvGraphicFramePr>
        <p:xfrm>
          <a:off x="2418931" y="1509695"/>
          <a:ext cx="4306138" cy="4616975"/>
        </p:xfrm>
        <a:graphic>
          <a:graphicData uri="http://schemas.openxmlformats.org/drawingml/2006/table">
            <a:tbl>
              <a:tblPr/>
              <a:tblGrid>
                <a:gridCol w="849097">
                  <a:extLst>
                    <a:ext uri="{9D8B030D-6E8A-4147-A177-3AD203B41FA5}">
                      <a16:colId xmlns:a16="http://schemas.microsoft.com/office/drawing/2014/main" val="1514074969"/>
                    </a:ext>
                  </a:extLst>
                </a:gridCol>
                <a:gridCol w="2112636">
                  <a:extLst>
                    <a:ext uri="{9D8B030D-6E8A-4147-A177-3AD203B41FA5}">
                      <a16:colId xmlns:a16="http://schemas.microsoft.com/office/drawing/2014/main" val="3566015192"/>
                    </a:ext>
                  </a:extLst>
                </a:gridCol>
                <a:gridCol w="1344405">
                  <a:extLst>
                    <a:ext uri="{9D8B030D-6E8A-4147-A177-3AD203B41FA5}">
                      <a16:colId xmlns:a16="http://schemas.microsoft.com/office/drawing/2014/main" val="2860006307"/>
                    </a:ext>
                  </a:extLst>
                </a:gridCol>
              </a:tblGrid>
              <a:tr h="370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60409"/>
                  </a:ext>
                </a:extLst>
              </a:tr>
              <a:tr h="2708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Barranquilla-Bogotá-Barranquilla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55178"/>
                  </a:ext>
                </a:extLst>
              </a:tr>
              <a:tr h="270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Barranquilla-Rionegro-Barranquilla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97544"/>
                  </a:ext>
                </a:extLst>
              </a:tr>
              <a:tr h="2708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Barranquilla-Bogotá-Barranquilla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58682"/>
                  </a:ext>
                </a:extLst>
              </a:tr>
              <a:tr h="4026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Barranquilla-Cali-Barranquilla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93388"/>
                  </a:ext>
                </a:extLst>
              </a:tr>
              <a:tr h="270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Barranquilla-Rionegro-Barranquilla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00126"/>
                  </a:ext>
                </a:extLst>
              </a:tr>
              <a:tr h="270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Barranquilla-Miami-Barranquilla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33363"/>
                  </a:ext>
                </a:extLst>
              </a:tr>
              <a:tr h="3441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Barranquilla-San Andrés-Barranquilla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59319"/>
                  </a:ext>
                </a:extLst>
              </a:tr>
              <a:tr h="3733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Barranquilla-Panamá-Barranquilla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89399"/>
                  </a:ext>
                </a:extLst>
              </a:tr>
              <a:tr h="2708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Barranquilla-Bucaramanga-Barranquilla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76246"/>
                  </a:ext>
                </a:extLst>
              </a:tr>
              <a:tr h="270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Barranquilla-Montería-Barranquilla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10258"/>
                  </a:ext>
                </a:extLst>
              </a:tr>
              <a:tr h="3587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Barranquilla-Valledupar-Barranquilla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semanales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87608"/>
                  </a:ext>
                </a:extLst>
              </a:tr>
              <a:tr h="3294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Barranquilla-Bogotá-Barranquilla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60257"/>
                  </a:ext>
                </a:extLst>
              </a:tr>
              <a:tr h="2269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Barranquilla-Rionegro-Barranquilla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346419"/>
                  </a:ext>
                </a:extLst>
              </a:tr>
              <a:tr h="3148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Barranquilla-Miami-Barranquilla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7209" marR="7209" marT="72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3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92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1" y="944320"/>
            <a:ext cx="4136993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322559" y="2082428"/>
            <a:ext cx="3666799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200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SKAQ.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ARQ.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07 01 15.65 N-Longitud 71 23 20.16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936 largo x 12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27°C.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(7) 8896103.</a:t>
            </a:r>
          </a:p>
          <a:p>
            <a:r>
              <a:rPr lang="es-CO" sz="1000" dirty="0"/>
              <a:t>Horario operación aeropuerto: </a:t>
            </a:r>
            <a:r>
              <a:rPr lang="es-ES" sz="1000" b="0" dirty="0"/>
              <a:t>HJ (entre la salida y la puesta del sol) </a:t>
            </a:r>
            <a:r>
              <a:rPr lang="es-CO" sz="1000" b="0" dirty="0"/>
              <a:t>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26827" y="2776767"/>
            <a:ext cx="3645011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TRONCAL (ARQ):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9" y="164135"/>
            <a:ext cx="3934436" cy="589557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86979" y="593343"/>
            <a:ext cx="4384296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TRONCAL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605035" y="1326490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42.977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3.281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62527"/>
            <a:ext cx="238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Arauquita - Arauca 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83602" y="144530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76198" y="173088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471275" y="1445309"/>
            <a:ext cx="0" cy="4680416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F56B33-C82A-4F4E-AD3C-5467FD36C1D0}"/>
              </a:ext>
            </a:extLst>
          </p:cNvPr>
          <p:cNvSpPr txBox="1"/>
          <p:nvPr/>
        </p:nvSpPr>
        <p:spPr>
          <a:xfrm>
            <a:off x="4809720" y="1739497"/>
            <a:ext cx="37824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  <a:endParaRPr lang="es-CO" b="0" dirty="0"/>
          </a:p>
          <a:p>
            <a:r>
              <a:rPr lang="es-CO" sz="1000" b="0" dirty="0"/>
              <a:t>El Aeropuerto no cuenta con servicios aéreos comerciales regulares.</a:t>
            </a:r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9239233-F1FF-4A87-A99A-67ECD33AEEA0}"/>
              </a:ext>
            </a:extLst>
          </p:cNvPr>
          <p:cNvCxnSpPr>
            <a:cxnSpLocks/>
          </p:cNvCxnSpPr>
          <p:nvPr/>
        </p:nvCxnSpPr>
        <p:spPr>
          <a:xfrm>
            <a:off x="4826832" y="2746134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DA65E8-034F-4538-8101-6F7480B1147C}"/>
              </a:ext>
            </a:extLst>
          </p:cNvPr>
          <p:cNvSpPr txBox="1"/>
          <p:nvPr/>
        </p:nvSpPr>
        <p:spPr>
          <a:xfrm>
            <a:off x="322559" y="6190781"/>
            <a:ext cx="403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D81A22-70C5-42A1-8174-9041244F7813}"/>
              </a:ext>
            </a:extLst>
          </p:cNvPr>
          <p:cNvSpPr txBox="1"/>
          <p:nvPr/>
        </p:nvSpPr>
        <p:spPr>
          <a:xfrm>
            <a:off x="4768925" y="4569990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 b="1" i="1">
                <a:solidFill>
                  <a:srgbClr val="0070C0"/>
                </a:solidFill>
              </a:defRPr>
            </a:lvl1pPr>
          </a:lstStyle>
          <a:p>
            <a:r>
              <a:rPr lang="es-ES" b="0" i="0" dirty="0">
                <a:latin typeface="Arial" panose="020B0604020202020204" pitchFamily="34" charset="0"/>
                <a:cs typeface="Arial" panose="020B0604020202020204" pitchFamily="34" charset="0"/>
              </a:rPr>
              <a:t>**Corresponden a Aviación Comercial No Regular y Militar</a:t>
            </a:r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3B0D1B-B958-4D35-AF2A-DCAC2AEA0A7C}"/>
              </a:ext>
            </a:extLst>
          </p:cNvPr>
          <p:cNvSpPr txBox="1"/>
          <p:nvPr/>
        </p:nvSpPr>
        <p:spPr>
          <a:xfrm>
            <a:off x="322560" y="5759894"/>
            <a:ext cx="3521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2019 Servicios Aeroportuarios: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http://www.aerocivil.gov.co/aeropuertos/Catalogo%20de%20servicios%20actualizado/NUEVO%20CAT%C3%81LOGO%20-%202019.pdf?Web=1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546D73-F779-49DB-9553-3619E67B116B}"/>
              </a:ext>
            </a:extLst>
          </p:cNvPr>
          <p:cNvSpPr txBox="1"/>
          <p:nvPr/>
        </p:nvSpPr>
        <p:spPr>
          <a:xfrm>
            <a:off x="4772703" y="5744505"/>
            <a:ext cx="3859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de datos Oficina de Transporte Aéreo </a:t>
            </a:r>
            <a:r>
              <a:rPr lang="es-CO" sz="800" dirty="0">
                <a:hlinkClick r:id="rId3"/>
              </a:rPr>
              <a:t>http://www.aerocivil.gov.co/atencion/estadisticas-de-las-actividades-aeronauticas/bases-de-datos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824301-EA84-42B2-8D72-6D2CE9F6C2CF}"/>
              </a:ext>
            </a:extLst>
          </p:cNvPr>
          <p:cNvSpPr txBox="1"/>
          <p:nvPr/>
        </p:nvSpPr>
        <p:spPr>
          <a:xfrm>
            <a:off x="4830015" y="2403032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C02F76-D334-4AA1-80EC-091F158E7DF9}"/>
              </a:ext>
            </a:extLst>
          </p:cNvPr>
          <p:cNvSpPr txBox="1"/>
          <p:nvPr/>
        </p:nvSpPr>
        <p:spPr>
          <a:xfrm>
            <a:off x="342900" y="4283711"/>
            <a:ext cx="393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Planificación Aeroportuaria 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 Gestión de los Servicios de Transito Aéreo.</a:t>
            </a:r>
            <a:r>
              <a:rPr lang="es-CO" sz="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5998A-CDEC-4EC2-8A53-08BC8CAD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15" y="3074652"/>
            <a:ext cx="3606050" cy="15309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E63326-510D-4D5D-8796-4DDB3C67A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20" y="4838524"/>
            <a:ext cx="3603542" cy="69569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E2C92311-73F9-4C88-A2FC-789D4AE2893B}"/>
              </a:ext>
            </a:extLst>
          </p:cNvPr>
          <p:cNvSpPr txBox="1"/>
          <p:nvPr/>
        </p:nvSpPr>
        <p:spPr>
          <a:xfrm>
            <a:off x="4761845" y="550257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02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7466"/>
            <a:ext cx="400598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70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71223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128.153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196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45075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06 09 52,06 N-Longitud 075 25 22,80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3.440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4025110.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horas.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Autobuses, colectivos y alquiler de autos.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75" y="67840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50075" y="470414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JOSÉ MARÍA CÓRDOVA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789053"/>
            <a:ext cx="258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Rionegro – Antioquia: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7228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8448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6893" y="1625219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JOSÉ MARÍA CÓRDOVA (MDE):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6187" y="476532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367526-37B5-44FA-A07B-EB4615029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0" y="1980271"/>
            <a:ext cx="3873202" cy="164440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562C7A1-1E52-4C22-98A8-9E7CF9DED23A}"/>
              </a:ext>
            </a:extLst>
          </p:cNvPr>
          <p:cNvSpPr txBox="1"/>
          <p:nvPr/>
        </p:nvSpPr>
        <p:spPr>
          <a:xfrm>
            <a:off x="4406187" y="4416580"/>
            <a:ext cx="35515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F4F9CC-A2E3-42A6-B695-828D95AA6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93" y="3691439"/>
            <a:ext cx="3873197" cy="7477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3F8FEC7-58A0-4202-87A5-045C2B1F3473}"/>
              </a:ext>
            </a:extLst>
          </p:cNvPr>
          <p:cNvSpPr txBox="1"/>
          <p:nvPr/>
        </p:nvSpPr>
        <p:spPr>
          <a:xfrm>
            <a:off x="4476890" y="5399235"/>
            <a:ext cx="43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destinos nacionales con 581 frecuencias semanales y 12 destinos internacionales con 148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8A33EFE-CDAF-4FE4-9674-553017708CB7}"/>
              </a:ext>
            </a:extLst>
          </p:cNvPr>
          <p:cNvCxnSpPr>
            <a:cxnSpLocks/>
          </p:cNvCxnSpPr>
          <p:nvPr/>
        </p:nvCxnSpPr>
        <p:spPr>
          <a:xfrm>
            <a:off x="4476893" y="5153186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701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7066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71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7990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58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Rionegro – Antioquia: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5C58BFE-C0FA-4049-BD30-20EF71A2F55C}"/>
              </a:ext>
            </a:extLst>
          </p:cNvPr>
          <p:cNvSpPr txBox="1">
            <a:spLocks/>
          </p:cNvSpPr>
          <p:nvPr/>
        </p:nvSpPr>
        <p:spPr>
          <a:xfrm>
            <a:off x="163691" y="488866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JOSÉ MARÍA CÓRDOVA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6259C9C-91B4-4A90-8C5E-484B8E1A5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3709"/>
              </p:ext>
            </p:extLst>
          </p:nvPr>
        </p:nvGraphicFramePr>
        <p:xfrm>
          <a:off x="88778" y="1522687"/>
          <a:ext cx="3055095" cy="4553172"/>
        </p:xfrm>
        <a:graphic>
          <a:graphicData uri="http://schemas.openxmlformats.org/drawingml/2006/table">
            <a:tbl>
              <a:tblPr/>
              <a:tblGrid>
                <a:gridCol w="652241">
                  <a:extLst>
                    <a:ext uri="{9D8B030D-6E8A-4147-A177-3AD203B41FA5}">
                      <a16:colId xmlns:a16="http://schemas.microsoft.com/office/drawing/2014/main" val="2353125625"/>
                    </a:ext>
                  </a:extLst>
                </a:gridCol>
                <a:gridCol w="1449033">
                  <a:extLst>
                    <a:ext uri="{9D8B030D-6E8A-4147-A177-3AD203B41FA5}">
                      <a16:colId xmlns:a16="http://schemas.microsoft.com/office/drawing/2014/main" val="1108061048"/>
                    </a:ext>
                  </a:extLst>
                </a:gridCol>
                <a:gridCol w="953821">
                  <a:extLst>
                    <a:ext uri="{9D8B030D-6E8A-4147-A177-3AD203B41FA5}">
                      <a16:colId xmlns:a16="http://schemas.microsoft.com/office/drawing/2014/main" val="895041212"/>
                    </a:ext>
                  </a:extLst>
                </a:gridCol>
              </a:tblGrid>
              <a:tr h="2211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48050"/>
                  </a:ext>
                </a:extLst>
              </a:tr>
              <a:tr h="2103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 Andrés-Rionegro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04422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Rionegro-Barranquilla-Rionegro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33906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Rionegro-Bogotá-Rionegro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83529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Rionegro-Cartagena-Rionegro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708977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Rionegro-Santa Marta-Rionegro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135226"/>
                  </a:ext>
                </a:extLst>
              </a:tr>
              <a:tr h="19955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Rionegro-Barranquilla-Rionegro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diarios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03728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Rionegro-Bucaramanga-Rionegro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157500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Rionegro-Bogotá-Rionegro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0706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Rionegro-Cali-Rionegro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70752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Rionegro-Cartagena-Rionegro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22548"/>
                  </a:ext>
                </a:extLst>
              </a:tr>
              <a:tr h="1995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Rionegro-Cúcuta-Rionegro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2792"/>
                  </a:ext>
                </a:extLst>
              </a:tr>
              <a:tr h="1833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Rionegro-Montería-Rionegro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58489"/>
                  </a:ext>
                </a:extLst>
              </a:tr>
              <a:tr h="1348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Rionegro-Santa Marta-Rionegro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96220"/>
                  </a:ext>
                </a:extLst>
              </a:tr>
              <a:tr h="3883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Rionegro-Nueva York-Rionegro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78409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Rionegro-Madrid-Rionegro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1416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Rionegro-Miami-Rionegro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79975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 Salvador-Rionegro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13199"/>
                  </a:ext>
                </a:extLst>
              </a:tr>
              <a:tr h="2103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Rionegro-Balboa-Rionegro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84793"/>
                  </a:ext>
                </a:extLst>
              </a:tr>
              <a:tr h="2103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Rionegro-Panamá-Rionegro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5862"/>
                  </a:ext>
                </a:extLst>
              </a:tr>
              <a:tr h="3355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Rionegro-Pereira-Rionegro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1583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BDDF3B3-A281-485F-8A71-8970210DD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78825"/>
              </p:ext>
            </p:extLst>
          </p:nvPr>
        </p:nvGraphicFramePr>
        <p:xfrm>
          <a:off x="3218786" y="1528019"/>
          <a:ext cx="2977828" cy="4541647"/>
        </p:xfrm>
        <a:graphic>
          <a:graphicData uri="http://schemas.openxmlformats.org/drawingml/2006/table">
            <a:tbl>
              <a:tblPr/>
              <a:tblGrid>
                <a:gridCol w="718615">
                  <a:extLst>
                    <a:ext uri="{9D8B030D-6E8A-4147-A177-3AD203B41FA5}">
                      <a16:colId xmlns:a16="http://schemas.microsoft.com/office/drawing/2014/main" val="279408971"/>
                    </a:ext>
                  </a:extLst>
                </a:gridCol>
                <a:gridCol w="1571817">
                  <a:extLst>
                    <a:ext uri="{9D8B030D-6E8A-4147-A177-3AD203B41FA5}">
                      <a16:colId xmlns:a16="http://schemas.microsoft.com/office/drawing/2014/main" val="1726118807"/>
                    </a:ext>
                  </a:extLst>
                </a:gridCol>
                <a:gridCol w="687396">
                  <a:extLst>
                    <a:ext uri="{9D8B030D-6E8A-4147-A177-3AD203B41FA5}">
                      <a16:colId xmlns:a16="http://schemas.microsoft.com/office/drawing/2014/main" val="3760796985"/>
                    </a:ext>
                  </a:extLst>
                </a:gridCol>
              </a:tblGrid>
              <a:tr h="2618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57974"/>
                  </a:ext>
                </a:extLst>
              </a:tr>
              <a:tr h="26534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 Andrés-Rionegro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40151"/>
                  </a:ext>
                </a:extLst>
              </a:tr>
              <a:tr h="2653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Rionegro-Barranquilla-Rionegro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63689"/>
                  </a:ext>
                </a:extLst>
              </a:tr>
              <a:tr h="2653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Rionegro-Bogotá-Rionegro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semanales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38819"/>
                  </a:ext>
                </a:extLst>
              </a:tr>
              <a:tr h="2653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Rionegro-Cartagena-Rionegro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semanales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07683"/>
                  </a:ext>
                </a:extLst>
              </a:tr>
              <a:tr h="2593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Rionegro-Santa Marta-Rionegro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semanales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07120"/>
                  </a:ext>
                </a:extLst>
              </a:tr>
              <a:tr h="2517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Rionegro-Montería-Rionegro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60661"/>
                  </a:ext>
                </a:extLst>
              </a:tr>
              <a:tr h="2517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Rionegro-Lima-Rionegro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34697"/>
                  </a:ext>
                </a:extLst>
              </a:tr>
              <a:tr h="2517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Rionegro-Miami-Rionegro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15903"/>
                  </a:ext>
                </a:extLst>
              </a:tr>
              <a:tr h="25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INTERJET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Rionegro-Cancún-Rionegro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16325"/>
                  </a:ext>
                </a:extLst>
              </a:tr>
              <a:tr h="3469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Rionegro-Ciudad de Mexico-Rionegro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36762"/>
                  </a:ext>
                </a:extLst>
              </a:tr>
              <a:tr h="2462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AVIOR AIRLINES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Rionegro-Caracas-Rionegro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59503"/>
                  </a:ext>
                </a:extLst>
              </a:tr>
              <a:tr h="2462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Rionegro-Porlamar-Rionegro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3504"/>
                  </a:ext>
                </a:extLst>
              </a:tr>
              <a:tr h="2925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Rionegro-Miami-Rionegro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06091"/>
                  </a:ext>
                </a:extLst>
              </a:tr>
              <a:tr h="4898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AEROMEXICO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Rionegro-Ciudad de Mexico-Rionegro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91207"/>
                  </a:ext>
                </a:extLst>
              </a:tr>
              <a:tr h="2653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JETBLUE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Rionegro-Fort Lauderdale-Rionegro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570" marR="6570" marT="6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6569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152F59-D4EF-413A-B434-2B5F53A89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77934"/>
              </p:ext>
            </p:extLst>
          </p:nvPr>
        </p:nvGraphicFramePr>
        <p:xfrm>
          <a:off x="6254780" y="1524211"/>
          <a:ext cx="2800442" cy="3417677"/>
        </p:xfrm>
        <a:graphic>
          <a:graphicData uri="http://schemas.openxmlformats.org/drawingml/2006/table">
            <a:tbl>
              <a:tblPr/>
              <a:tblGrid>
                <a:gridCol w="873988">
                  <a:extLst>
                    <a:ext uri="{9D8B030D-6E8A-4147-A177-3AD203B41FA5}">
                      <a16:colId xmlns:a16="http://schemas.microsoft.com/office/drawing/2014/main" val="786274321"/>
                    </a:ext>
                  </a:extLst>
                </a:gridCol>
                <a:gridCol w="1216241">
                  <a:extLst>
                    <a:ext uri="{9D8B030D-6E8A-4147-A177-3AD203B41FA5}">
                      <a16:colId xmlns:a16="http://schemas.microsoft.com/office/drawing/2014/main" val="3623536591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354553790"/>
                    </a:ext>
                  </a:extLst>
                </a:gridCol>
              </a:tblGrid>
              <a:tr h="2690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72613"/>
                  </a:ext>
                </a:extLst>
              </a:tr>
              <a:tr h="39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Rionegro-Madrid-Rionegro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687419"/>
                  </a:ext>
                </a:extLst>
              </a:tr>
              <a:tr h="3961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 PERU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Rionegro-Lima-Rionegro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642074"/>
                  </a:ext>
                </a:extLst>
              </a:tr>
              <a:tr h="396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SPIRIT AIRLINES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Rionegro-Fort Lauderdale-Rionegro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0219"/>
                  </a:ext>
                </a:extLst>
              </a:tr>
              <a:tr h="3961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Rionegro-Orlando-Rionegro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60503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TACA PERU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Rionegro-Lima-Rionegro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98566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EUROPA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Rionegro-Madrid-Rionegro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38864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PERU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Rionegro-Lima-Rionegro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307498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AEROMEXICO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Rionegro-Cancún-Rionegro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32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38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42029"/>
            <a:ext cx="4096092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72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85786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2.549.537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380.6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107242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SKMD.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EOH.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06 13 13,72 N-Longitud 075 35 25,54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2.350 largo x 35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29°C.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3656100.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1030-2330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y Autobuses.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2" y="98676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13782" y="501250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OLAYA HERRERA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803616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Medellín – Antioquia: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8684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9905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2346" y="467739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447852" y="1518953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OLAYA HERRERA (EOH):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AF960B9-58C7-4CAD-B065-F975D7551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853" y="1840547"/>
            <a:ext cx="4046722" cy="17180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833931B-531F-4F34-9A60-F8977D1BF8FC}"/>
              </a:ext>
            </a:extLst>
          </p:cNvPr>
          <p:cNvSpPr txBox="1"/>
          <p:nvPr/>
        </p:nvSpPr>
        <p:spPr>
          <a:xfrm>
            <a:off x="4398298" y="441162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EB92CF-3B33-475F-BBFB-048E090C8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853" y="3640903"/>
            <a:ext cx="4046722" cy="77993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946954C-4660-4589-A2D7-0B660F3BC54B}"/>
              </a:ext>
            </a:extLst>
          </p:cNvPr>
          <p:cNvSpPr txBox="1"/>
          <p:nvPr/>
        </p:nvSpPr>
        <p:spPr>
          <a:xfrm>
            <a:off x="4447853" y="5325905"/>
            <a:ext cx="434068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destinos nacionales con 267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160D862-8024-42A5-AF83-494DDD72F2FE}"/>
              </a:ext>
            </a:extLst>
          </p:cNvPr>
          <p:cNvCxnSpPr>
            <a:cxnSpLocks/>
          </p:cNvCxnSpPr>
          <p:nvPr/>
        </p:nvCxnSpPr>
        <p:spPr>
          <a:xfrm>
            <a:off x="4447853" y="5036730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34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23776"/>
            <a:ext cx="3897297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73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9765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Medellín – Antioquia: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5C58BFE-C0FA-4049-BD30-20EF71A2F55C}"/>
              </a:ext>
            </a:extLst>
          </p:cNvPr>
          <p:cNvSpPr txBox="1">
            <a:spLocks/>
          </p:cNvSpPr>
          <p:nvPr/>
        </p:nvSpPr>
        <p:spPr>
          <a:xfrm>
            <a:off x="163691" y="479988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OLAYA HERRERA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0356DE-CF0A-435E-B037-CA44B295D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80837"/>
              </p:ext>
            </p:extLst>
          </p:nvPr>
        </p:nvGraphicFramePr>
        <p:xfrm>
          <a:off x="2521187" y="1430140"/>
          <a:ext cx="4101625" cy="4589269"/>
        </p:xfrm>
        <a:graphic>
          <a:graphicData uri="http://schemas.openxmlformats.org/drawingml/2006/table">
            <a:tbl>
              <a:tblPr/>
              <a:tblGrid>
                <a:gridCol w="808771">
                  <a:extLst>
                    <a:ext uri="{9D8B030D-6E8A-4147-A177-3AD203B41FA5}">
                      <a16:colId xmlns:a16="http://schemas.microsoft.com/office/drawing/2014/main" val="868185636"/>
                    </a:ext>
                  </a:extLst>
                </a:gridCol>
                <a:gridCol w="2012300">
                  <a:extLst>
                    <a:ext uri="{9D8B030D-6E8A-4147-A177-3AD203B41FA5}">
                      <a16:colId xmlns:a16="http://schemas.microsoft.com/office/drawing/2014/main" val="2591280474"/>
                    </a:ext>
                  </a:extLst>
                </a:gridCol>
                <a:gridCol w="1280554">
                  <a:extLst>
                    <a:ext uri="{9D8B030D-6E8A-4147-A177-3AD203B41FA5}">
                      <a16:colId xmlns:a16="http://schemas.microsoft.com/office/drawing/2014/main" val="1456346938"/>
                    </a:ext>
                  </a:extLst>
                </a:gridCol>
              </a:tblGrid>
              <a:tr h="3162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84081"/>
                  </a:ext>
                </a:extLst>
              </a:tr>
              <a:tr h="3162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SATENA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Medellín-Carepa-Medellín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19883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Medellín-Bogotá-Medellín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16281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Medellín-Bahia Solano-Medellín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4191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Medellín-Quibdó-Medellín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29538"/>
                  </a:ext>
                </a:extLst>
              </a:tr>
              <a:tr h="3162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Medellín-Carepa-Medellín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86848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Medellín-Armenia-Medellín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90376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Medellín-Bucaramanga-Medellín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45759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Medellín-Cúcuta-Medellín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97684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Medellín-Corozal-Medellín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48534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Medellín-Ibagué-Medellín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23575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Medellín-Montería-Medellín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43272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Medellín-Manizales-Medellín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05774"/>
                  </a:ext>
                </a:extLst>
              </a:tr>
              <a:tr h="316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Medellín-Pereira-Medellín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56203"/>
                  </a:ext>
                </a:extLst>
              </a:tr>
              <a:tr h="1616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Medellín-Quibdó-Medellín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6812" marR="6812" marT="68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4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170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778347"/>
            <a:ext cx="4096092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74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22104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466.191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3.141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51594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SKMR.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Latitud:08 49 22,28 N-Longitud 075 49 30,61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7911476.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0000-0400 y 1030-2359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y Autobuses.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 automático.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62" y="7072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97662" y="455540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LOS GARZONES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7399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Montería – Córdoba: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2316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3537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4119" y="4713019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476889" y="1641766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LOS GARZONES (MTR):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3F1EB2-AB38-4CF2-BB29-B5A88081E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890" y="1962651"/>
            <a:ext cx="3918446" cy="166361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E5016B0-90C4-4CB9-B7CD-088D9BA25933}"/>
              </a:ext>
            </a:extLst>
          </p:cNvPr>
          <p:cNvSpPr txBox="1"/>
          <p:nvPr/>
        </p:nvSpPr>
        <p:spPr>
          <a:xfrm>
            <a:off x="4404119" y="4434420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79BA05-7BB0-4E0D-9C39-C5AD57ABE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90" y="3695933"/>
            <a:ext cx="3918446" cy="75648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0135F4C-2D2E-4966-94C3-71FDDF2EC76F}"/>
              </a:ext>
            </a:extLst>
          </p:cNvPr>
          <p:cNvSpPr txBox="1"/>
          <p:nvPr/>
        </p:nvSpPr>
        <p:spPr>
          <a:xfrm>
            <a:off x="4476886" y="5340350"/>
            <a:ext cx="434068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destinos nacionales con 118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71C3A0C-25E2-4D90-B5E7-9CE36B4C3B63}"/>
              </a:ext>
            </a:extLst>
          </p:cNvPr>
          <p:cNvCxnSpPr>
            <a:cxnSpLocks/>
          </p:cNvCxnSpPr>
          <p:nvPr/>
        </p:nvCxnSpPr>
        <p:spPr>
          <a:xfrm>
            <a:off x="4476890" y="5076986"/>
            <a:ext cx="434067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567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88420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9765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Montería – Córdoba: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5C58BFE-C0FA-4049-BD30-20EF71A2F55C}"/>
              </a:ext>
            </a:extLst>
          </p:cNvPr>
          <p:cNvSpPr txBox="1">
            <a:spLocks/>
          </p:cNvSpPr>
          <p:nvPr/>
        </p:nvSpPr>
        <p:spPr>
          <a:xfrm>
            <a:off x="163691" y="488866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LOS GARZONES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FCCC3E-16D5-4FEF-A6ED-EC486B311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0169"/>
              </p:ext>
            </p:extLst>
          </p:nvPr>
        </p:nvGraphicFramePr>
        <p:xfrm>
          <a:off x="1671307" y="1970975"/>
          <a:ext cx="5801385" cy="3296403"/>
        </p:xfrm>
        <a:graphic>
          <a:graphicData uri="http://schemas.openxmlformats.org/drawingml/2006/table">
            <a:tbl>
              <a:tblPr/>
              <a:tblGrid>
                <a:gridCol w="1143935">
                  <a:extLst>
                    <a:ext uri="{9D8B030D-6E8A-4147-A177-3AD203B41FA5}">
                      <a16:colId xmlns:a16="http://schemas.microsoft.com/office/drawing/2014/main" val="3105997614"/>
                    </a:ext>
                  </a:extLst>
                </a:gridCol>
                <a:gridCol w="2846219">
                  <a:extLst>
                    <a:ext uri="{9D8B030D-6E8A-4147-A177-3AD203B41FA5}">
                      <a16:colId xmlns:a16="http://schemas.microsoft.com/office/drawing/2014/main" val="331176050"/>
                    </a:ext>
                  </a:extLst>
                </a:gridCol>
                <a:gridCol w="1811231">
                  <a:extLst>
                    <a:ext uri="{9D8B030D-6E8A-4147-A177-3AD203B41FA5}">
                      <a16:colId xmlns:a16="http://schemas.microsoft.com/office/drawing/2014/main" val="4129141565"/>
                    </a:ext>
                  </a:extLst>
                </a:gridCol>
              </a:tblGrid>
              <a:tr h="366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97296"/>
                  </a:ext>
                </a:extLst>
              </a:tr>
              <a:tr h="366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Montería-Bogotá-Montería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68047"/>
                  </a:ext>
                </a:extLst>
              </a:tr>
              <a:tr h="3662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Montería-Bogotá-Montería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02910"/>
                  </a:ext>
                </a:extLst>
              </a:tr>
              <a:tr h="366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Montería-Rionegro-Montería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87444"/>
                  </a:ext>
                </a:extLst>
              </a:tr>
              <a:tr h="3662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Montería-Barranquilla-Montería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17780"/>
                  </a:ext>
                </a:extLst>
              </a:tr>
              <a:tr h="366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Montería-Cartagena-Montería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36540"/>
                  </a:ext>
                </a:extLst>
              </a:tr>
              <a:tr h="366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Montería-Medellín-Montería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99608"/>
                  </a:ext>
                </a:extLst>
              </a:tr>
              <a:tr h="3662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Montería-Bogotá-Montería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9624"/>
                  </a:ext>
                </a:extLst>
              </a:tr>
              <a:tr h="366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Montería-Rionegro-Montería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0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27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6246"/>
            <a:ext cx="4050036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76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170003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116.277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3.338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1" y="1997687"/>
            <a:ext cx="3894709" cy="392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UIB.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05 41 26,87 N-Longitud 076 38 28,39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1.800 largo x 30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6711537.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1100-2359 UTC lunes, martes, miércoles, jueves, viernes, domingo.</a:t>
            </a:r>
          </a:p>
          <a:p>
            <a:pPr>
              <a:lnSpc>
                <a:spcPts val="1500"/>
              </a:lnSpc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0000-0100 y 1100-2359 UTC sábado. 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9" y="8924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237549" y="491819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CARAÑO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78783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Quibdó – Chocó: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27106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58326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268681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88349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88415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01549" y="599613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496204" y="1854825"/>
            <a:ext cx="4135169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SATENA: </a:t>
            </a:r>
            <a:r>
              <a:rPr lang="es-CO" b="0" dirty="0"/>
              <a:t>2 vuelos diarios Quibdó-Bogotá-Quibdó y 30 semanales Quibdó-Medellín-Quibdó.</a:t>
            </a:r>
          </a:p>
          <a:p>
            <a:r>
              <a:rPr lang="es-CO" dirty="0"/>
              <a:t>EASYFLY: </a:t>
            </a:r>
            <a:r>
              <a:rPr lang="es-CO" b="0" dirty="0"/>
              <a:t>6 vuelos semanales Quibdó-Carepa-Quibdó, 38 semanales Quibdó-Rionegro-Quibdó y 1 vuelo diario Quibdó-Bogotá-Quibdó y Quibdó-Cali-Quibdó.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496205" y="3319377"/>
            <a:ext cx="4135175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496205" y="3363778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EL CARAÑO (UIB):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53CB6D-59EF-4C6C-95DF-EB2AD204D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205" y="3632506"/>
            <a:ext cx="3451461" cy="146535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C7F6863-176B-4D75-9850-27D60CA4D1E1}"/>
              </a:ext>
            </a:extLst>
          </p:cNvPr>
          <p:cNvSpPr txBox="1"/>
          <p:nvPr/>
        </p:nvSpPr>
        <p:spPr>
          <a:xfrm>
            <a:off x="4505493" y="3081222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0209627-29F3-496C-AB1A-44B3F9EC5CB2}"/>
              </a:ext>
            </a:extLst>
          </p:cNvPr>
          <p:cNvSpPr txBox="1"/>
          <p:nvPr/>
        </p:nvSpPr>
        <p:spPr>
          <a:xfrm>
            <a:off x="4401549" y="5810502"/>
            <a:ext cx="35937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5427DD-2BA5-4E33-98EB-874116853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05" y="5181874"/>
            <a:ext cx="3461680" cy="66830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D353CFE-959A-42A1-8694-4D06ECE4C776}"/>
              </a:ext>
            </a:extLst>
          </p:cNvPr>
          <p:cNvSpPr txBox="1"/>
          <p:nvPr/>
        </p:nvSpPr>
        <p:spPr>
          <a:xfrm>
            <a:off x="4496205" y="1421518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destinos nacionales con 102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595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58965"/>
            <a:ext cx="4017365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77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202722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61.641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380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1935119"/>
            <a:ext cx="3894709" cy="392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07 48 42,30 N-Longitud 076 42 59,19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2.180 largo x 45 ancho**.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8296433.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0000-0200 y 1100-2359 UTC Martes, Jueves, Sábado.</a:t>
            </a:r>
          </a:p>
          <a:p>
            <a:pPr>
              <a:lnSpc>
                <a:spcPts val="1500"/>
              </a:lnSpc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1100-2359 UTC Lunes, Miércoles, Viernes, Domingo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 y 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3" y="119317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13783" y="521891"/>
            <a:ext cx="3894703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ANTONIO ROLDÁN BETANCOURT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820552"/>
            <a:ext cx="23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Carepa – Antioquia: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0587" y="132222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60599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20468" y="1202722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766545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20382" y="5908011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67952" y="1919223"/>
            <a:ext cx="3995992" cy="103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CO" dirty="0"/>
              <a:t>AEROLÍNEAS OPERADORAS SERVICIOS REGULARES:</a:t>
            </a:r>
          </a:p>
          <a:p>
            <a:pPr algn="just"/>
            <a:r>
              <a:rPr lang="es-CO" dirty="0"/>
              <a:t>SATENA: </a:t>
            </a:r>
            <a:r>
              <a:rPr lang="es-CO" b="0" dirty="0"/>
              <a:t>4 vuelos semanales Carepa-Bogotá-Carepa y 33 semanales Carepa-Medellín-Carepa.</a:t>
            </a:r>
          </a:p>
          <a:p>
            <a:pPr algn="just"/>
            <a:r>
              <a:rPr lang="es-CO" dirty="0"/>
              <a:t>EASYFLY: </a:t>
            </a:r>
            <a:r>
              <a:rPr lang="es-CO" b="0" dirty="0"/>
              <a:t>21 vuelos semanales Carepa-Medellín-Carepa y 6 semanales Carepa-Quibdó-Carepa.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85202" y="3206582"/>
            <a:ext cx="4040831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67952" y="3296384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ANTONIO ROLDÁN BETANCOURT (APO):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045536"/>
            <a:ext cx="394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</a:t>
            </a:r>
          </a:p>
          <a:p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**Información actualizada por el Grupo Planificación Aeroportuaria.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074A81-B896-4D27-95A6-6EF2E1EEA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52" y="3581408"/>
            <a:ext cx="3336361" cy="141648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9DCCC75-F39A-4B48-A2A4-04D3A30543F1}"/>
              </a:ext>
            </a:extLst>
          </p:cNvPr>
          <p:cNvSpPr txBox="1"/>
          <p:nvPr/>
        </p:nvSpPr>
        <p:spPr>
          <a:xfrm>
            <a:off x="4585202" y="2966741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8B4BDAA-5033-4384-BD95-F90FC15D88F6}"/>
              </a:ext>
            </a:extLst>
          </p:cNvPr>
          <p:cNvSpPr txBox="1"/>
          <p:nvPr/>
        </p:nvSpPr>
        <p:spPr>
          <a:xfrm>
            <a:off x="4516543" y="5691660"/>
            <a:ext cx="1672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07CB55-ACD1-40AE-A045-6D56D2EFD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951" y="5082465"/>
            <a:ext cx="3336361" cy="640616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3AF3DAE-6811-4DAB-9D58-FBC09EC35D7B}"/>
              </a:ext>
            </a:extLst>
          </p:cNvPr>
          <p:cNvSpPr txBox="1"/>
          <p:nvPr/>
        </p:nvSpPr>
        <p:spPr>
          <a:xfrm>
            <a:off x="4567952" y="1511926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destinos nacionales con 64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10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956922"/>
            <a:ext cx="4021586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78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300679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64.073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264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8" y="1976355"/>
            <a:ext cx="3824090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SKCZ.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CZU.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09 19 57,35 N-Longitud 075 17 06,80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1.445 largo x 30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35°C.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DE AEROPUERTOS CENTRO NORTE – AIRPLAN S.AS.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8296433.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1100-2300 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" y="23489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8617" y="619848"/>
            <a:ext cx="207012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LAS BRUJAS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91850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Corozal – Sucre: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0587" y="14201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7039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203384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63331" y="580618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72000" y="1991894"/>
            <a:ext cx="3995992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CO" dirty="0"/>
              <a:t>AEROLÍNEAS OPERADORAS SERVICIOS REGULARES:</a:t>
            </a:r>
          </a:p>
          <a:p>
            <a:pPr algn="just"/>
            <a:r>
              <a:rPr lang="es-CO" dirty="0"/>
              <a:t>AVIANCA: </a:t>
            </a:r>
            <a:r>
              <a:rPr lang="es-CO" b="0" dirty="0"/>
              <a:t>1 vuelo diario Corozal-Bogotá-Corozal.</a:t>
            </a:r>
          </a:p>
          <a:p>
            <a:pPr algn="just"/>
            <a:r>
              <a:rPr lang="es-CO" dirty="0"/>
              <a:t>EASYFLY: </a:t>
            </a:r>
            <a:r>
              <a:rPr lang="es-CO" b="0" dirty="0"/>
              <a:t>1 vuelo diario Corozal-Medellín-Corozal.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51535" y="2908266"/>
            <a:ext cx="4036922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72000" y="2929670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LAS BRUJAS (CZU):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08D1BD-1B50-4E52-B1FD-C89E8C063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535" y="3231921"/>
            <a:ext cx="3493537" cy="148321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90296" y="2660629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0AACEF-AC5C-4259-A5E7-4048A4259B8D}"/>
              </a:ext>
            </a:extLst>
          </p:cNvPr>
          <p:cNvSpPr txBox="1"/>
          <p:nvPr/>
        </p:nvSpPr>
        <p:spPr>
          <a:xfrm>
            <a:off x="4463331" y="550129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7F2C6-0361-4202-960F-36DB4628F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535" y="4793319"/>
            <a:ext cx="3493535" cy="6744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5CE2838-AAD1-4A33-B825-D99E00928FC9}"/>
              </a:ext>
            </a:extLst>
          </p:cNvPr>
          <p:cNvSpPr txBox="1"/>
          <p:nvPr/>
        </p:nvSpPr>
        <p:spPr>
          <a:xfrm>
            <a:off x="4541696" y="1528822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14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582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978700"/>
            <a:ext cx="4071671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79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0" y="1291504"/>
            <a:ext cx="2890758" cy="6193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528.694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162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1996917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SKBG.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 07 07 35,83 N-Longitud 073 11 05,14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2.309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(7) 6569151.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0000-0430 Y 1030-2359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09" y="244224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70409" y="646798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P</a:t>
            </a:r>
            <a:r>
              <a:rPr lang="es-CO" sz="1800" b="0" dirty="0">
                <a:solidFill>
                  <a:srgbClr val="0070C0"/>
                </a:solidFill>
              </a:rPr>
              <a:t>ALONEGRO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228485" y="965913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Bucaramanga - Santander: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348978" y="142351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346846" y="16812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55196" y="1567412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PALONEGRO (BGA):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6978" y="6145367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79648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28921" y="4631111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0D344B-440B-4EB4-93B2-90F43B2FD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196" y="1910817"/>
            <a:ext cx="3892141" cy="16524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1E272A1-6CBD-4F1A-8655-8CB079C37269}"/>
              </a:ext>
            </a:extLst>
          </p:cNvPr>
          <p:cNvSpPr txBox="1"/>
          <p:nvPr/>
        </p:nvSpPr>
        <p:spPr>
          <a:xfrm>
            <a:off x="4412581" y="4364639"/>
            <a:ext cx="35860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CCC19B-B86C-4177-999B-7EB7FCC96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196" y="3647520"/>
            <a:ext cx="3892141" cy="751411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C74E1F-C0C0-4953-BC65-5C7B214731F9}"/>
              </a:ext>
            </a:extLst>
          </p:cNvPr>
          <p:cNvCxnSpPr>
            <a:cxnSpLocks/>
          </p:cNvCxnSpPr>
          <p:nvPr/>
        </p:nvCxnSpPr>
        <p:spPr>
          <a:xfrm>
            <a:off x="4471830" y="5047785"/>
            <a:ext cx="4214969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FD1F719-A9C6-4392-9305-1DF29B465799}"/>
              </a:ext>
            </a:extLst>
          </p:cNvPr>
          <p:cNvSpPr txBox="1"/>
          <p:nvPr/>
        </p:nvSpPr>
        <p:spPr>
          <a:xfrm>
            <a:off x="4471830" y="5321224"/>
            <a:ext cx="393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destinos nacionales con 226 frecuencias semanales y 1 destino internacional con 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18515"/>
            <a:ext cx="4429957" cy="1078950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213092" y="2186436"/>
            <a:ext cx="418860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SKAR.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AXM.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04 27 05.91 N-Longitud 075 45 59.00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2.320</a:t>
            </a:r>
            <a:r>
              <a:rPr lang="es-CO" sz="1000" dirty="0"/>
              <a:t> </a:t>
            </a:r>
            <a:r>
              <a:rPr lang="es-CO" sz="1000" b="0" dirty="0"/>
              <a:t>largo x 36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29°C.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(6) 7479400.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0000-0500 y 1030-2359 UTC 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Si.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Servicio de taxis y buses.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Primeros auxilios.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Cajero Automático.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74918" y="2121811"/>
            <a:ext cx="3789854" cy="103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31 vuelos semanales Armenia-Bogotá-Armenia.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1 vuelo diario Armenia-Rionegro-Armenia.</a:t>
            </a:r>
          </a:p>
          <a:p>
            <a:r>
              <a:rPr lang="es-CO" sz="1000" dirty="0"/>
              <a:t>SPIRIT AIRLINES: </a:t>
            </a:r>
            <a:r>
              <a:rPr lang="es-CO" sz="1000" b="0" dirty="0"/>
              <a:t>3 vuelos semanales Armenia-Fort Lauderdale-Armenia.</a:t>
            </a:r>
            <a:endParaRPr lang="es-CO" sz="1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66925" y="3358152"/>
            <a:ext cx="2270715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EL EDEN (AXM):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1" y="17289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220311" y="575466"/>
            <a:ext cx="331299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EDÉN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220311" y="6154104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60645" y="1309563"/>
            <a:ext cx="2890758" cy="6120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302.724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650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342900" y="93672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 - Quindío: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39212" y="1410624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31808" y="171395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766886" y="1611036"/>
            <a:ext cx="0" cy="462190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66926" y="3358152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59DF5A66-2BBE-4EEF-B0BA-66A91350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02" y="3625405"/>
            <a:ext cx="3453974" cy="1474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95802A8-03EF-4B9E-8BD9-19EB57151AFB}"/>
              </a:ext>
            </a:extLst>
          </p:cNvPr>
          <p:cNvSpPr txBox="1"/>
          <p:nvPr/>
        </p:nvSpPr>
        <p:spPr>
          <a:xfrm>
            <a:off x="213092" y="5671941"/>
            <a:ext cx="4633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B23DC2-BBA4-44AF-929F-70F54A4358D8}"/>
              </a:ext>
            </a:extLst>
          </p:cNvPr>
          <p:cNvSpPr txBox="1"/>
          <p:nvPr/>
        </p:nvSpPr>
        <p:spPr>
          <a:xfrm>
            <a:off x="4835831" y="5896270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F2D0476-B30E-47B8-BE1E-335CB7DD3574}"/>
              </a:ext>
            </a:extLst>
          </p:cNvPr>
          <p:cNvSpPr txBox="1"/>
          <p:nvPr/>
        </p:nvSpPr>
        <p:spPr>
          <a:xfrm>
            <a:off x="4835831" y="3154252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CA938D-D10C-42D6-9719-3B7FAE50B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61" y="5129315"/>
            <a:ext cx="3456415" cy="66030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A41C6A0-F8EC-4C1C-8E2B-CA8F92346410}"/>
              </a:ext>
            </a:extLst>
          </p:cNvPr>
          <p:cNvSpPr txBox="1"/>
          <p:nvPr/>
        </p:nvSpPr>
        <p:spPr>
          <a:xfrm>
            <a:off x="4835831" y="5744660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707AC7-D165-4E97-A988-D449E4D9CAD5}"/>
              </a:ext>
            </a:extLst>
          </p:cNvPr>
          <p:cNvSpPr txBox="1"/>
          <p:nvPr/>
        </p:nvSpPr>
        <p:spPr>
          <a:xfrm>
            <a:off x="4880961" y="1551651"/>
            <a:ext cx="378380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38 frecuencias semanales y 1 destino internacional con 3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150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7066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80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9765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82500"/>
            <a:ext cx="162623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P</a:t>
            </a:r>
            <a:r>
              <a:rPr lang="es-CO" sz="1800" b="0" dirty="0">
                <a:solidFill>
                  <a:srgbClr val="0070C0"/>
                </a:solidFill>
              </a:rPr>
              <a:t>ALONEGRO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Bucaramanga – Santander: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9A362E-17C7-42AA-85F0-57FE7ACD1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01922"/>
              </p:ext>
            </p:extLst>
          </p:nvPr>
        </p:nvGraphicFramePr>
        <p:xfrm>
          <a:off x="2381966" y="1441584"/>
          <a:ext cx="4380067" cy="4596121"/>
        </p:xfrm>
        <a:graphic>
          <a:graphicData uri="http://schemas.openxmlformats.org/drawingml/2006/table">
            <a:tbl>
              <a:tblPr/>
              <a:tblGrid>
                <a:gridCol w="863675">
                  <a:extLst>
                    <a:ext uri="{9D8B030D-6E8A-4147-A177-3AD203B41FA5}">
                      <a16:colId xmlns:a16="http://schemas.microsoft.com/office/drawing/2014/main" val="3802288511"/>
                    </a:ext>
                  </a:extLst>
                </a:gridCol>
                <a:gridCol w="2148907">
                  <a:extLst>
                    <a:ext uri="{9D8B030D-6E8A-4147-A177-3AD203B41FA5}">
                      <a16:colId xmlns:a16="http://schemas.microsoft.com/office/drawing/2014/main" val="1945902967"/>
                    </a:ext>
                  </a:extLst>
                </a:gridCol>
                <a:gridCol w="1367485">
                  <a:extLst>
                    <a:ext uri="{9D8B030D-6E8A-4147-A177-3AD203B41FA5}">
                      <a16:colId xmlns:a16="http://schemas.microsoft.com/office/drawing/2014/main" val="2959427917"/>
                    </a:ext>
                  </a:extLst>
                </a:gridCol>
              </a:tblGrid>
              <a:tr h="2603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41110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Bucaramanga-Bogotá-Bucaramanga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19463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SATENA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Bucaramanga-Saravena-Bucaramanga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76479"/>
                  </a:ext>
                </a:extLst>
              </a:tr>
              <a:tr h="245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Bucaramanga-Bogotá-Bucaramanga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03564"/>
                  </a:ext>
                </a:extLst>
              </a:tr>
              <a:tr h="2529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Bucaramanga-Rionegro-Bucaramanga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01815"/>
                  </a:ext>
                </a:extLst>
              </a:tr>
              <a:tr h="5802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Bucaramanga-Panamá-Bucaramanga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58706"/>
                  </a:ext>
                </a:extLst>
              </a:tr>
              <a:tr h="29011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Bucaramanga-Arauca-Bucaramanga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 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62220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Bucaramanga-Barranquilla-Bucaramanga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84901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Bucaramanga-Cali-Bucaramanga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semanal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55695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Bucaramanga-Cartagena-Bucaramanga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65441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Bucaramanga-Cúcuta-Bucaramanga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61213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Bucaramanga-Medellín-Bucaramanga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59901"/>
                  </a:ext>
                </a:extLst>
              </a:tr>
              <a:tr h="2901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Bucaramanga-Yopal-Bucaramanga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 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12577"/>
                  </a:ext>
                </a:extLst>
              </a:tr>
              <a:tr h="1859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Bucaramanga-Pereira-Bucaramanga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86761"/>
                  </a:ext>
                </a:extLst>
              </a:tr>
              <a:tr h="252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Bucaramanga-Bogotá-Bucaramanga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semanales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376381"/>
                  </a:ext>
                </a:extLst>
              </a:tr>
              <a:tr h="2454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Bucaramanga-Santa Marta-Bucaramanga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 </a:t>
                      </a:r>
                    </a:p>
                  </a:txBody>
                  <a:tcPr marL="7233" marR="7233" marT="72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782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92017"/>
            <a:ext cx="4096092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81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0" y="1231454"/>
            <a:ext cx="2890758" cy="6054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515.556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2.393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1954412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SKSM.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 11 07 10,88 N-Longitud 074 13 50,30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1.700 largo x 40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4381368.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0000-0500 y 1100-2359 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y autobuses urbanos.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95" y="171348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15795" y="573922"/>
            <a:ext cx="224767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SIMÓN BOLÍVAR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228485" y="87923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Marta - Magdalena: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348978" y="1336836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346846" y="163898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471830" y="1653908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SIMÓN BOLÍVAR (SMR):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6978" y="6145367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439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10999" y="4802579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7964BC-618D-4D3F-9E28-A819B61B9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830" y="1977958"/>
            <a:ext cx="4119227" cy="174886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BB506C0-D364-4B52-8088-0DF4F808C39D}"/>
              </a:ext>
            </a:extLst>
          </p:cNvPr>
          <p:cNvSpPr txBox="1"/>
          <p:nvPr/>
        </p:nvSpPr>
        <p:spPr>
          <a:xfrm>
            <a:off x="4406340" y="4566157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A690C3-6AC5-4771-92FD-8C68DD396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830" y="3819905"/>
            <a:ext cx="4117691" cy="794955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59F1E72-40A9-4C0D-9228-F6698D11CCE5}"/>
              </a:ext>
            </a:extLst>
          </p:cNvPr>
          <p:cNvCxnSpPr>
            <a:cxnSpLocks/>
          </p:cNvCxnSpPr>
          <p:nvPr/>
        </p:nvCxnSpPr>
        <p:spPr>
          <a:xfrm>
            <a:off x="4471830" y="5195103"/>
            <a:ext cx="4214969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3A80B1-14F5-4E7C-9DAD-03A17FB774D5}"/>
              </a:ext>
            </a:extLst>
          </p:cNvPr>
          <p:cNvSpPr txBox="1"/>
          <p:nvPr/>
        </p:nvSpPr>
        <p:spPr>
          <a:xfrm>
            <a:off x="4471830" y="5372179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destinos nacionales con 184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889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23776"/>
            <a:ext cx="3906175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82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62146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82500"/>
            <a:ext cx="245041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SIMÓN BOLÍVAR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Marta – Magdalena: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8B99B8-C411-468D-8373-EF99C3AE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09316"/>
              </p:ext>
            </p:extLst>
          </p:nvPr>
        </p:nvGraphicFramePr>
        <p:xfrm>
          <a:off x="1866900" y="1662449"/>
          <a:ext cx="5410200" cy="41148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99356882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103013298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41197206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6340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Marta-Bogotá-Santa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6983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Marta-Rionegro-Santa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23595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Marta-Bogotá-Santa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6445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Marta-Rionegro-Santa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75678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Marta-Bucaramanga-Santa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799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Marta-Bogotá-Santa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1673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Marta-Rionegro-Santa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semanales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139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Marta-Pereira-Santa Marta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8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13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16973" y="1029307"/>
            <a:ext cx="4040108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83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0" y="1297504"/>
            <a:ext cx="2890758" cy="5976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675.008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1.176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261313" y="2085692"/>
            <a:ext cx="3804604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SKCC.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 07 55 38,60 N-Longitud  072 30 41,80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Pistas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2320 largo x 45 ancho y 1920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(7) 5874885.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0000-0500 y 1000-2359 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59" y="26996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222059" y="698839"/>
            <a:ext cx="2247675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CAMILO DAZA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222059" y="101323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Cúcuta – Norte de Santander: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365425" y="139863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369864" y="168147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A96E3E-7527-46F0-B162-5DB06C42FB1F}"/>
              </a:ext>
            </a:extLst>
          </p:cNvPr>
          <p:cNvSpPr txBox="1"/>
          <p:nvPr/>
        </p:nvSpPr>
        <p:spPr>
          <a:xfrm>
            <a:off x="4526386" y="3694666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CAMILO DAZA (CUC):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222059" y="6145367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235441" y="5813957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73844" y="6097822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EF16D1F-7DFB-4C0C-8B07-2E068877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971" y="3981471"/>
            <a:ext cx="3192732" cy="135550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7DD1440-BAB9-4673-A67E-4E0E76D43DE7}"/>
              </a:ext>
            </a:extLst>
          </p:cNvPr>
          <p:cNvSpPr txBox="1"/>
          <p:nvPr/>
        </p:nvSpPr>
        <p:spPr>
          <a:xfrm>
            <a:off x="4526386" y="1808566"/>
            <a:ext cx="3995992" cy="161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000" dirty="0"/>
              <a:t>AEROLÍNEAS OPERADORAS SERVICIOS REGULARES:</a:t>
            </a:r>
          </a:p>
          <a:p>
            <a:r>
              <a:rPr lang="es-CO" sz="1000" dirty="0"/>
              <a:t>AVIANCA: </a:t>
            </a:r>
            <a:r>
              <a:rPr lang="es-CO" sz="1000" b="0" dirty="0"/>
              <a:t>60 vuelos semanales Cúcuta-Bogotá-Cúcuta y 1 diario Cúcuta-Rionegro-Cúcuta.</a:t>
            </a:r>
          </a:p>
          <a:p>
            <a:r>
              <a:rPr lang="es-CO" sz="1000" dirty="0"/>
              <a:t>EASYFLY: </a:t>
            </a:r>
            <a:r>
              <a:rPr lang="es-CO" sz="1000" b="0" dirty="0"/>
              <a:t>6 vuelos semanales Cúcuta-Arauca-Cúcuta, 20 semanales Cúcuta-Bucaramanga-Cúcuta y 1 vuelo diario Cúcuta-Medellín-Cúcuta.</a:t>
            </a:r>
          </a:p>
          <a:p>
            <a:r>
              <a:rPr lang="es-CO" sz="1000" dirty="0"/>
              <a:t>VIVA AIR COLOMBIA: </a:t>
            </a:r>
            <a:r>
              <a:rPr lang="es-CO" sz="1000" b="0" dirty="0"/>
              <a:t>1 vuelo diario Cúcuta-Bogotá- Cúcuta.</a:t>
            </a:r>
          </a:p>
          <a:p>
            <a:r>
              <a:rPr lang="es-CO" sz="1000" dirty="0"/>
              <a:t>LATAM AIRLINES: </a:t>
            </a:r>
            <a:r>
              <a:rPr lang="es-CO" sz="1000" b="0" dirty="0"/>
              <a:t>1 vuelo diario Cúcuta-Bogotá-Cúcuta.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D444086-B91B-4B2B-8EA8-C980530FB15D}"/>
              </a:ext>
            </a:extLst>
          </p:cNvPr>
          <p:cNvCxnSpPr>
            <a:cxnSpLocks/>
          </p:cNvCxnSpPr>
          <p:nvPr/>
        </p:nvCxnSpPr>
        <p:spPr>
          <a:xfrm>
            <a:off x="4526386" y="3643772"/>
            <a:ext cx="4125824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92370C-1F45-489E-81D1-BED6A4EBB3D8}"/>
              </a:ext>
            </a:extLst>
          </p:cNvPr>
          <p:cNvSpPr txBox="1"/>
          <p:nvPr/>
        </p:nvSpPr>
        <p:spPr>
          <a:xfrm>
            <a:off x="4572000" y="3391243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39224E-7915-4982-B9C1-06DB00201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971" y="5360464"/>
            <a:ext cx="3192730" cy="61638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10D104D-AE69-4390-AB62-9CA273A4AAD8}"/>
              </a:ext>
            </a:extLst>
          </p:cNvPr>
          <p:cNvSpPr txBox="1"/>
          <p:nvPr/>
        </p:nvSpPr>
        <p:spPr>
          <a:xfrm>
            <a:off x="4473844" y="5930912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9F425EE-3E0B-47EE-9368-F8AAE2567C85}"/>
              </a:ext>
            </a:extLst>
          </p:cNvPr>
          <p:cNvSpPr txBox="1"/>
          <p:nvPr/>
        </p:nvSpPr>
        <p:spPr>
          <a:xfrm>
            <a:off x="4526386" y="1382566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destinos nacionales con 114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53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901854"/>
            <a:ext cx="406072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84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245612"/>
            <a:ext cx="2890758" cy="6427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493.342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4.493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1976591"/>
            <a:ext cx="3894709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SKVP.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VUP.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10 26 06,47  N-Longitud 073 14 57,83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2.100 largo x 35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5823232.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0000-0400 y 1030-2359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Cajeros automáticos.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4" y="171084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57864" y="573658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ALFONSO LÓPEZ PUMAREJO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863441"/>
            <a:ext cx="232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Valledupar – Cesar: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0587" y="136511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648881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35540" y="6021329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72000" y="1828742"/>
            <a:ext cx="3995992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AVIANCA: </a:t>
            </a:r>
            <a:r>
              <a:rPr lang="es-CO" b="0" dirty="0"/>
              <a:t>27 vuelos semanales Valledupar-Bogotá- Valledupar.</a:t>
            </a:r>
          </a:p>
          <a:p>
            <a:r>
              <a:rPr lang="es-CO" dirty="0"/>
              <a:t>EASYFLY: </a:t>
            </a:r>
            <a:r>
              <a:rPr lang="es-CO" b="0" dirty="0"/>
              <a:t>10 vuelos semanales Valledupar-Barranquilla-Valledupar.</a:t>
            </a:r>
          </a:p>
          <a:p>
            <a:r>
              <a:rPr lang="es-CO" dirty="0"/>
              <a:t>LATAM: </a:t>
            </a:r>
            <a:r>
              <a:rPr lang="es-CO" b="0" dirty="0"/>
              <a:t>8 vuelos semanales Valledupar-Bogotá-Valledupar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7952" y="3243851"/>
            <a:ext cx="404097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72000" y="3275692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ALFONSO LÓPEZ PUMAREJO (VUP):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72000" y="3030687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901DF6-7CA0-4C8E-AF5C-0926741B6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52" y="3520873"/>
            <a:ext cx="3554046" cy="15089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BBB3D22-8ECF-48D7-9D95-9086AF30D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140721"/>
            <a:ext cx="3554046" cy="68613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86992D1-8FAA-4799-BC36-19DE7F44822A}"/>
              </a:ext>
            </a:extLst>
          </p:cNvPr>
          <p:cNvSpPr txBox="1"/>
          <p:nvPr/>
        </p:nvSpPr>
        <p:spPr>
          <a:xfrm>
            <a:off x="4572000" y="1405549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45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40B262E-9B2D-4BFA-8A6E-EFE9EB40A482}"/>
              </a:ext>
            </a:extLst>
          </p:cNvPr>
          <p:cNvSpPr txBox="1"/>
          <p:nvPr/>
        </p:nvSpPr>
        <p:spPr>
          <a:xfrm>
            <a:off x="4510004" y="579975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747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881696"/>
            <a:ext cx="4060725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85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23" y="1193149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191.340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1.154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1933867"/>
            <a:ext cx="3894709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SKEJ.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07 01 27,98 N-Longitud 073 48 24,52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1.800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(7) 6204493.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1100-2300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Cafetería.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y Autobuses.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4" y="16977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36944" y="554590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YARIGUIES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56693" y="904847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Barrancabermeja – Santander: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35341" y="5928666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63904" y="2072525"/>
            <a:ext cx="3995992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AVIANCA: </a:t>
            </a:r>
            <a:r>
              <a:rPr lang="es-CO" b="0" dirty="0"/>
              <a:t>13 vuelos semanales Barrancabermeja-Bogotá-Barrancabermeja.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7952" y="3030480"/>
            <a:ext cx="404097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63904" y="3057806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YARIGUIES (EJA):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66944" y="2746485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255336" y="131058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255337" y="159436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5B411F-9430-4A30-9C89-3FE77C9C1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04" y="3334620"/>
            <a:ext cx="3681282" cy="1562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E58032-64D9-4E26-96EE-FD9A99B5C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904" y="4978092"/>
            <a:ext cx="3669940" cy="70851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02535C2-F3D3-47EF-ACBE-5F4CC1313D17}"/>
              </a:ext>
            </a:extLst>
          </p:cNvPr>
          <p:cNvSpPr txBox="1"/>
          <p:nvPr/>
        </p:nvSpPr>
        <p:spPr>
          <a:xfrm>
            <a:off x="4535341" y="5674331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90BBC38-130D-4519-BD47-33A3662CC4EB}"/>
              </a:ext>
            </a:extLst>
          </p:cNvPr>
          <p:cNvSpPr txBox="1"/>
          <p:nvPr/>
        </p:nvSpPr>
        <p:spPr>
          <a:xfrm>
            <a:off x="4575822" y="1568787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13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39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968716"/>
            <a:ext cx="406072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86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8" y="1279289"/>
            <a:ext cx="2890758" cy="6327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296.047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3.084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000302"/>
            <a:ext cx="3894709" cy="372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SKRH.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RCH.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11 31 34,20 N-Longitud 072 55 36,06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1.900 largo x 30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AERONÁUTICA CIVIL.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AEROCIVIL/AEROPUERTOS DE ORIENTE S.A.S.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(5) 7281122.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1100-2300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" y="237946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8617" y="640520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ALMIRANTE PADILLA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34512" y="982317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Riohacha – La Guajira: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52053" y="5981514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73447" y="1836717"/>
            <a:ext cx="3995992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AVIANCA: </a:t>
            </a:r>
            <a:r>
              <a:rPr lang="es-CO" b="0" dirty="0"/>
              <a:t>16 vuelos semanales Riohacha-Bogotá-Riohacha.</a:t>
            </a:r>
          </a:p>
          <a:p>
            <a:r>
              <a:rPr lang="es-CO" dirty="0"/>
              <a:t>VIVA AIR COLOMIA: </a:t>
            </a:r>
            <a:r>
              <a:rPr lang="es-CO" b="0" dirty="0"/>
              <a:t>1 vuelo diario Riohacha-Bogotá-Riohacha.</a:t>
            </a:r>
            <a:endParaRPr lang="es-CO" dirty="0"/>
          </a:p>
          <a:p>
            <a:endParaRPr lang="es-CO" b="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7952" y="3124320"/>
            <a:ext cx="404097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67952" y="3156636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ALMIRANTE PADILLA (RCH):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616612" y="2873231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451721" y="139760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451720" y="1681380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68E344-47AF-4D66-91BC-71915BA27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47" y="3441488"/>
            <a:ext cx="3760403" cy="15965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1309896-F6AB-4864-8294-8973CAA34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47" y="5100883"/>
            <a:ext cx="3760400" cy="72597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E8A66551-E8B6-4075-AC26-596BA67A78D6}"/>
              </a:ext>
            </a:extLst>
          </p:cNvPr>
          <p:cNvSpPr txBox="1"/>
          <p:nvPr/>
        </p:nvSpPr>
        <p:spPr>
          <a:xfrm>
            <a:off x="4572000" y="1405549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23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BC6625F-51B0-413C-AA78-82A3C19EB73E}"/>
              </a:ext>
            </a:extLst>
          </p:cNvPr>
          <p:cNvSpPr txBox="1"/>
          <p:nvPr/>
        </p:nvSpPr>
        <p:spPr>
          <a:xfrm>
            <a:off x="4535341" y="5781459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99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975316"/>
            <a:ext cx="400598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87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" y="1319073"/>
            <a:ext cx="2890758" cy="961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478.931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702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92502" y="2018461"/>
            <a:ext cx="3804604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SKPE.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04 48 45,24 N-Longitud 075 44 23,86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1.919 largo x 45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29°C.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Pereira.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 Portuaria Aeropuerto Matecaña S.A.S – OPAM.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(6) 3142765.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0000-0500 y 1000-2359 UTC lunes a domingo.</a:t>
            </a:r>
          </a:p>
          <a:p>
            <a:pPr>
              <a:lnSpc>
                <a:spcPts val="1500"/>
              </a:lnSpc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Taxis, autobuses y alquiler de automóviles.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5" y="24993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7045" y="652509"/>
            <a:ext cx="3490549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MATECAÑA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88991" y="936903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Pereira – Risaralda: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FFA38F5-C8AE-4FFC-B7FD-6C5F4A6F64AD}"/>
              </a:ext>
            </a:extLst>
          </p:cNvPr>
          <p:cNvSpPr/>
          <p:nvPr/>
        </p:nvSpPr>
        <p:spPr>
          <a:xfrm>
            <a:off x="527992" y="1420135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7B90438-F973-4177-B50A-4E2851C4CB0D}"/>
              </a:ext>
            </a:extLst>
          </p:cNvPr>
          <p:cNvSpPr/>
          <p:nvPr/>
        </p:nvSpPr>
        <p:spPr>
          <a:xfrm>
            <a:off x="520588" y="173233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AC7B3-C66F-4AEA-9BA2-E78BDBCE1650}"/>
              </a:ext>
            </a:extLst>
          </p:cNvPr>
          <p:cNvSpPr txBox="1"/>
          <p:nvPr/>
        </p:nvSpPr>
        <p:spPr>
          <a:xfrm>
            <a:off x="192502" y="6166065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2502" y="5880573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74007" y="4799150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454029" y="1638705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MATECAÑA (PEI):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69A598-5522-4B1A-87A8-AD2E00005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07" y="2000989"/>
            <a:ext cx="3967071" cy="168426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EB8F117-BCBB-40FB-BAA6-902B11B8A11A}"/>
              </a:ext>
            </a:extLst>
          </p:cNvPr>
          <p:cNvSpPr txBox="1"/>
          <p:nvPr/>
        </p:nvSpPr>
        <p:spPr>
          <a:xfrm>
            <a:off x="4454029" y="4555255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3F8510-6BD4-4ACA-A534-85B53F3DB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007" y="3793604"/>
            <a:ext cx="3967065" cy="765876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98C75D4-1C17-414B-BC5D-1CEBD985FE93}"/>
              </a:ext>
            </a:extLst>
          </p:cNvPr>
          <p:cNvCxnSpPr>
            <a:cxnSpLocks/>
          </p:cNvCxnSpPr>
          <p:nvPr/>
        </p:nvCxnSpPr>
        <p:spPr>
          <a:xfrm>
            <a:off x="4471830" y="5162674"/>
            <a:ext cx="4214969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6A8718-1111-4ADE-ACFB-CFE875F41683}"/>
              </a:ext>
            </a:extLst>
          </p:cNvPr>
          <p:cNvSpPr txBox="1"/>
          <p:nvPr/>
        </p:nvSpPr>
        <p:spPr>
          <a:xfrm>
            <a:off x="4471830" y="5387763"/>
            <a:ext cx="393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destinos nacionales con 184 frecuencias semanales y 2 destinos internacionales con 14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944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823776"/>
            <a:ext cx="3835154" cy="36933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F2746-C7CC-4305-B107-A48F9C09B1DC}"/>
              </a:ext>
            </a:extLst>
          </p:cNvPr>
          <p:cNvSpPr txBox="1"/>
          <p:nvPr/>
        </p:nvSpPr>
        <p:spPr>
          <a:xfrm>
            <a:off x="163691" y="1150433"/>
            <a:ext cx="4101626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1" y="79902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63691" y="482500"/>
            <a:ext cx="245041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MATECAÑA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163691" y="80846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Pereira – Risaralda: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E88185-F735-4B33-99BD-806A68EA812B}"/>
              </a:ext>
            </a:extLst>
          </p:cNvPr>
          <p:cNvSpPr txBox="1"/>
          <p:nvPr/>
        </p:nvSpPr>
        <p:spPr>
          <a:xfrm>
            <a:off x="163691" y="6075863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42B33C-13C3-40BB-A4F3-1DFA08B80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95622"/>
              </p:ext>
            </p:extLst>
          </p:nvPr>
        </p:nvGraphicFramePr>
        <p:xfrm>
          <a:off x="2238115" y="1470412"/>
          <a:ext cx="4667770" cy="4563812"/>
        </p:xfrm>
        <a:graphic>
          <a:graphicData uri="http://schemas.openxmlformats.org/drawingml/2006/table">
            <a:tbl>
              <a:tblPr/>
              <a:tblGrid>
                <a:gridCol w="920405">
                  <a:extLst>
                    <a:ext uri="{9D8B030D-6E8A-4147-A177-3AD203B41FA5}">
                      <a16:colId xmlns:a16="http://schemas.microsoft.com/office/drawing/2014/main" val="1564662600"/>
                    </a:ext>
                  </a:extLst>
                </a:gridCol>
                <a:gridCol w="2290056">
                  <a:extLst>
                    <a:ext uri="{9D8B030D-6E8A-4147-A177-3AD203B41FA5}">
                      <a16:colId xmlns:a16="http://schemas.microsoft.com/office/drawing/2014/main" val="2712243866"/>
                    </a:ext>
                  </a:extLst>
                </a:gridCol>
                <a:gridCol w="1457309">
                  <a:extLst>
                    <a:ext uri="{9D8B030D-6E8A-4147-A177-3AD203B41FA5}">
                      <a16:colId xmlns:a16="http://schemas.microsoft.com/office/drawing/2014/main" val="2925323195"/>
                    </a:ext>
                  </a:extLst>
                </a:gridCol>
              </a:tblGrid>
              <a:tr h="3968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AEROLINEA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FRECUENCIAS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(Número de Vuelos)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3964"/>
                  </a:ext>
                </a:extLst>
              </a:tr>
              <a:tr h="3968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LATAM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Pereira-Bogotá-Pereira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10958"/>
                  </a:ext>
                </a:extLst>
              </a:tr>
              <a:tr h="2645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AVIANCA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Pereira-Bogotá-Pereira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92187"/>
                  </a:ext>
                </a:extLst>
              </a:tr>
              <a:tr h="5291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COPA COLOMBIA-WINGO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Pereira-Panamá-Pereira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36472"/>
                  </a:ext>
                </a:extLst>
              </a:tr>
              <a:tr h="3720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EASYFLY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Pereira-Bucaramanga-Pereira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61316"/>
                  </a:ext>
                </a:extLst>
              </a:tr>
              <a:tr h="372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Pereira-Bogotá-Pereira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63266"/>
                  </a:ext>
                </a:extLst>
              </a:tr>
              <a:tr h="372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Pereira-Medellín-Pereira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96917"/>
                  </a:ext>
                </a:extLst>
              </a:tr>
              <a:tr h="372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Pereira-Rionegro-Pereira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43462"/>
                  </a:ext>
                </a:extLst>
              </a:tr>
              <a:tr h="372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VIVA AIR COLOMBIA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Pereira-Bogotá-Pereira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87532"/>
                  </a:ext>
                </a:extLst>
              </a:tr>
              <a:tr h="372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Pereira-Cartagena-Pereira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diarios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66216"/>
                  </a:ext>
                </a:extLst>
              </a:tr>
              <a:tr h="372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Pereira-Santa Marta-Pereira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diario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30579"/>
                  </a:ext>
                </a:extLst>
              </a:tr>
              <a:tr h="372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AIRLINES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Pereira-Miami-Pereira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semanales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874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1054585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89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8" y="1365159"/>
            <a:ext cx="2890758" cy="621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401.448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571.8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243065"/>
            <a:ext cx="389470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SKMZ.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MZL.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05 01 48.17 N-Longitud  075 27 55.63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1.400 largo x 15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INFICALDAS.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INFICALDAS.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(6) 740090.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1030-2330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96" y="32381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4796" y="726389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LA NUBIA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34512" y="106818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Manizales – Caldas: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497742" y="6005669"/>
            <a:ext cx="433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41696" y="1962292"/>
            <a:ext cx="3995992" cy="103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AVIANCA: </a:t>
            </a:r>
            <a:r>
              <a:rPr lang="es-CO" b="0" dirty="0"/>
              <a:t>28 vuelos semanales Manizales-Bogotá-Manizales.</a:t>
            </a:r>
          </a:p>
          <a:p>
            <a:r>
              <a:rPr lang="es-CO" dirty="0"/>
              <a:t>EASYFLY: </a:t>
            </a:r>
            <a:r>
              <a:rPr lang="es-CO" b="0" dirty="0"/>
              <a:t>25 vuelos semanales Manizales-Bogotá- Manizales y 12 semanales Manizales-Medellín- Manizales.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4569" y="3155045"/>
            <a:ext cx="4044353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46814" y="3220607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LA NUBIA (MZL):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46814" y="2954990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451721" y="14834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451720" y="17672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708C14-C8B4-4563-BD51-23E957A96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32353"/>
            <a:ext cx="3521426" cy="149505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DEEC9DA-82B0-4D84-9524-D8E595940E25}"/>
              </a:ext>
            </a:extLst>
          </p:cNvPr>
          <p:cNvSpPr txBox="1"/>
          <p:nvPr/>
        </p:nvSpPr>
        <p:spPr>
          <a:xfrm>
            <a:off x="4497742" y="5763535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2CACEE-D649-4014-A081-01DF7940E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5105567"/>
            <a:ext cx="3521425" cy="67984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497AB3E-1DE6-4C8E-8124-88E046E88EC5}"/>
              </a:ext>
            </a:extLst>
          </p:cNvPr>
          <p:cNvSpPr txBox="1"/>
          <p:nvPr/>
        </p:nvSpPr>
        <p:spPr>
          <a:xfrm>
            <a:off x="4541696" y="1506630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65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E0E5F73-8457-4515-B3B0-69E65D2C235F}"/>
              </a:ext>
            </a:extLst>
          </p:cNvPr>
          <p:cNvSpPr/>
          <p:nvPr/>
        </p:nvSpPr>
        <p:spPr>
          <a:xfrm>
            <a:off x="0" y="948680"/>
            <a:ext cx="4367814" cy="1108753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68E89-42D2-4033-989B-0CB94873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4F2F2-7862-47CB-80CF-5CB11786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641F-C5AA-47C0-9814-003AB018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54C3B-A5C1-4A2B-AFD3-A131363680B8}"/>
              </a:ext>
            </a:extLst>
          </p:cNvPr>
          <p:cNvSpPr txBox="1"/>
          <p:nvPr/>
        </p:nvSpPr>
        <p:spPr>
          <a:xfrm>
            <a:off x="169296" y="2263474"/>
            <a:ext cx="449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EL AEROPUERTO</a:t>
            </a:r>
          </a:p>
          <a:p>
            <a:r>
              <a:rPr lang="es-CO" sz="1000" dirty="0"/>
              <a:t>Código OACI: </a:t>
            </a:r>
            <a:r>
              <a:rPr lang="es-CO" sz="1000" b="0" dirty="0"/>
              <a:t>SKBU.</a:t>
            </a:r>
          </a:p>
          <a:p>
            <a:r>
              <a:rPr lang="es-CO" sz="1000" dirty="0"/>
              <a:t>Código IATA: </a:t>
            </a:r>
            <a:r>
              <a:rPr lang="es-CO" sz="1000" b="0" dirty="0"/>
              <a:t>BUN.</a:t>
            </a:r>
          </a:p>
          <a:p>
            <a:r>
              <a:rPr lang="es-CO" sz="1000" dirty="0"/>
              <a:t>Ubicación: </a:t>
            </a:r>
            <a:r>
              <a:rPr lang="es-CO" sz="1000" b="0" dirty="0"/>
              <a:t>Latitud 03 49 10.46 N-Longitud 076 59 23,66 W.</a:t>
            </a:r>
          </a:p>
          <a:p>
            <a:r>
              <a:rPr lang="es-CO" sz="1000" dirty="0"/>
              <a:t>Dimensiones Pista (m): </a:t>
            </a:r>
            <a:r>
              <a:rPr lang="es-CO" sz="1000" b="0" dirty="0"/>
              <a:t>1.200</a:t>
            </a:r>
            <a:r>
              <a:rPr lang="es-CO" sz="1000" dirty="0"/>
              <a:t> </a:t>
            </a:r>
            <a:r>
              <a:rPr lang="es-CO" sz="1000" b="0" dirty="0"/>
              <a:t>largo x 30 ancho. </a:t>
            </a:r>
          </a:p>
          <a:p>
            <a:r>
              <a:rPr lang="es-CO" sz="1000" dirty="0"/>
              <a:t>Temperatura de referencia: </a:t>
            </a:r>
            <a:r>
              <a:rPr lang="es-CO" sz="1000" b="0" dirty="0"/>
              <a:t>34°C.</a:t>
            </a:r>
          </a:p>
          <a:p>
            <a:r>
              <a:rPr lang="es-CO" sz="1000" dirty="0"/>
              <a:t>Propietario/Explotador: </a:t>
            </a:r>
            <a:r>
              <a:rPr lang="es-CO" sz="1000" b="0" dirty="0"/>
              <a:t>Aerocivil.</a:t>
            </a:r>
          </a:p>
          <a:p>
            <a:r>
              <a:rPr lang="es-CO" sz="1000" dirty="0"/>
              <a:t>Teléfono: </a:t>
            </a:r>
            <a:r>
              <a:rPr lang="es-CO" sz="1000" b="0" dirty="0"/>
              <a:t>+57 (2) 2434919.</a:t>
            </a:r>
          </a:p>
          <a:p>
            <a:r>
              <a:rPr lang="es-CO" sz="1000" dirty="0"/>
              <a:t>Horario operación aeropuerto: </a:t>
            </a:r>
            <a:r>
              <a:rPr lang="es-CO" sz="1000" b="0" dirty="0"/>
              <a:t>1100-2300</a:t>
            </a:r>
            <a:r>
              <a:rPr lang="es-CO" sz="1000" dirty="0"/>
              <a:t> </a:t>
            </a:r>
            <a:r>
              <a:rPr lang="es-CO" sz="1000" b="0" dirty="0"/>
              <a:t>UTC Lunes a Domingo.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INFORMACION COMERCIAL</a:t>
            </a:r>
          </a:p>
          <a:p>
            <a:r>
              <a:rPr lang="es-CO" sz="1000" dirty="0"/>
              <a:t>Restaurantes: </a:t>
            </a:r>
            <a:r>
              <a:rPr lang="es-CO" sz="1000" b="0" dirty="0"/>
              <a:t>No.</a:t>
            </a:r>
            <a:endParaRPr lang="es-CO" sz="1000" dirty="0"/>
          </a:p>
          <a:p>
            <a:r>
              <a:rPr lang="es-CO" sz="1000" dirty="0"/>
              <a:t>Transporte: </a:t>
            </a:r>
            <a:r>
              <a:rPr lang="es-CO" sz="1000" b="0" dirty="0"/>
              <a:t>Servicio de taxis.</a:t>
            </a:r>
          </a:p>
          <a:p>
            <a:r>
              <a:rPr lang="es-CO" sz="1000" dirty="0"/>
              <a:t>Instalaciones médicas: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Banco: </a:t>
            </a:r>
            <a:r>
              <a:rPr lang="es-CO" sz="1000" b="0" dirty="0"/>
              <a:t>No.</a:t>
            </a:r>
          </a:p>
          <a:p>
            <a:r>
              <a:rPr lang="es-CO" sz="1000" dirty="0"/>
              <a:t>Información turística: </a:t>
            </a:r>
            <a:r>
              <a:rPr lang="es-CO" sz="1000" b="0" dirty="0"/>
              <a:t>No.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6A1DD-2EAB-483E-8E6D-13425F36C8D0}"/>
              </a:ext>
            </a:extLst>
          </p:cNvPr>
          <p:cNvSpPr txBox="1"/>
          <p:nvPr/>
        </p:nvSpPr>
        <p:spPr>
          <a:xfrm>
            <a:off x="4883471" y="2041155"/>
            <a:ext cx="37898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sz="1000" dirty="0"/>
              <a:t>SATENA: </a:t>
            </a:r>
            <a:r>
              <a:rPr lang="es-CO" sz="1000" b="0" dirty="0"/>
              <a:t>5 vuelos semanales Buenaventura-Bogotá-Buenaventura.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D5FC8-B15F-41E0-B518-FA90B57401F6}"/>
              </a:ext>
            </a:extLst>
          </p:cNvPr>
          <p:cNvSpPr txBox="1"/>
          <p:nvPr/>
        </p:nvSpPr>
        <p:spPr>
          <a:xfrm>
            <a:off x="4827890" y="3058781"/>
            <a:ext cx="3679859" cy="26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ESTADÍSTICAS GERARDO TOBAR LOPEZ (BUN):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801A000-001F-4DB9-995E-CCBB300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6" y="193167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05EBAD7-19DB-4631-B576-F2B327A5090C}"/>
              </a:ext>
            </a:extLst>
          </p:cNvPr>
          <p:cNvSpPr txBox="1">
            <a:spLocks/>
          </p:cNvSpPr>
          <p:nvPr/>
        </p:nvSpPr>
        <p:spPr>
          <a:xfrm>
            <a:off x="169296" y="595741"/>
            <a:ext cx="3312997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GERARDO TOBAR LOPEZ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04F35D-AE7F-4207-8A7E-B442E1B46A70}"/>
              </a:ext>
            </a:extLst>
          </p:cNvPr>
          <p:cNvSpPr txBox="1"/>
          <p:nvPr/>
        </p:nvSpPr>
        <p:spPr>
          <a:xfrm>
            <a:off x="194493" y="6153561"/>
            <a:ext cx="386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AD403D0-B5BA-405E-B68E-B18168216A0E}"/>
              </a:ext>
            </a:extLst>
          </p:cNvPr>
          <p:cNvSpPr txBox="1">
            <a:spLocks/>
          </p:cNvSpPr>
          <p:nvPr/>
        </p:nvSpPr>
        <p:spPr>
          <a:xfrm>
            <a:off x="542888" y="1321973"/>
            <a:ext cx="4223997" cy="652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432.385 habitantes al 2019*.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6.078 km2.</a:t>
            </a:r>
            <a:endParaRPr lang="es-CO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D7BB5F-B9F6-41A1-9C41-7E4D17846775}"/>
              </a:ext>
            </a:extLst>
          </p:cNvPr>
          <p:cNvSpPr/>
          <p:nvPr/>
        </p:nvSpPr>
        <p:spPr>
          <a:xfrm>
            <a:off x="194493" y="955694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Buenaventura – Valle del Cauca: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D8B23DB-5509-4C9A-995E-19287E9263EB}"/>
              </a:ext>
            </a:extLst>
          </p:cNvPr>
          <p:cNvSpPr/>
          <p:nvPr/>
        </p:nvSpPr>
        <p:spPr>
          <a:xfrm>
            <a:off x="421456" y="1431912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5F046EE-6EDC-4351-9E1C-AFD9ADFA472C}"/>
              </a:ext>
            </a:extLst>
          </p:cNvPr>
          <p:cNvSpPr/>
          <p:nvPr/>
        </p:nvSpPr>
        <p:spPr>
          <a:xfrm>
            <a:off x="414052" y="174411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9A8D9C7-E83A-4569-9D01-D6298F4E3013}"/>
              </a:ext>
            </a:extLst>
          </p:cNvPr>
          <p:cNvCxnSpPr>
            <a:cxnSpLocks/>
          </p:cNvCxnSpPr>
          <p:nvPr/>
        </p:nvCxnSpPr>
        <p:spPr>
          <a:xfrm>
            <a:off x="4660354" y="1611036"/>
            <a:ext cx="0" cy="46264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9F2E0E-0BAA-4955-90DC-B2891D6CE473}"/>
              </a:ext>
            </a:extLst>
          </p:cNvPr>
          <p:cNvCxnSpPr>
            <a:cxnSpLocks/>
          </p:cNvCxnSpPr>
          <p:nvPr/>
        </p:nvCxnSpPr>
        <p:spPr>
          <a:xfrm>
            <a:off x="4883402" y="2981995"/>
            <a:ext cx="3805838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EC58D6C5-32B3-4732-8A0C-350EA7397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02" y="3381306"/>
            <a:ext cx="3626860" cy="156394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A09B57-0BF6-4524-B49F-4A143C074708}"/>
              </a:ext>
            </a:extLst>
          </p:cNvPr>
          <p:cNvSpPr txBox="1"/>
          <p:nvPr/>
        </p:nvSpPr>
        <p:spPr>
          <a:xfrm>
            <a:off x="191587" y="5613210"/>
            <a:ext cx="46333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3D9C5B-CD7E-46DA-B91D-6EE6319A7405}"/>
              </a:ext>
            </a:extLst>
          </p:cNvPr>
          <p:cNvSpPr txBox="1"/>
          <p:nvPr/>
        </p:nvSpPr>
        <p:spPr>
          <a:xfrm>
            <a:off x="4772308" y="5931439"/>
            <a:ext cx="4293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94434E4-F94A-488C-A615-3F1369BCB7B2}"/>
              </a:ext>
            </a:extLst>
          </p:cNvPr>
          <p:cNvSpPr txBox="1"/>
          <p:nvPr/>
        </p:nvSpPr>
        <p:spPr>
          <a:xfrm>
            <a:off x="4883471" y="2652141"/>
            <a:ext cx="41826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D7A539-9C11-45CE-911D-70546737E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61" y="5040630"/>
            <a:ext cx="3626788" cy="70018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954633F-8CE5-4059-93AE-13298F281F8F}"/>
              </a:ext>
            </a:extLst>
          </p:cNvPr>
          <p:cNvSpPr txBox="1"/>
          <p:nvPr/>
        </p:nvSpPr>
        <p:spPr>
          <a:xfrm>
            <a:off x="4792651" y="5710582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7A6016F-4533-4A50-AE23-06CE83B1DDFA}"/>
              </a:ext>
            </a:extLst>
          </p:cNvPr>
          <p:cNvSpPr txBox="1"/>
          <p:nvPr/>
        </p:nvSpPr>
        <p:spPr>
          <a:xfrm>
            <a:off x="4880961" y="1587251"/>
            <a:ext cx="378380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5 frecuencias semanales.</a:t>
            </a: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866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1054585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90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8" y="1365159"/>
            <a:ext cx="2890758" cy="621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9.425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1.667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243065"/>
            <a:ext cx="389470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SKBS.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06 12 11.20 N-Longitud 077 23 41.90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largo x  30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Bahía Solano.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Bahía Solano.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(4) 6827039.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1100-2300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96" y="32381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4796" y="726389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JOSÉ CELESTINO MUTIS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34512" y="106818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Bahía Solano – Chocó: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05473" y="5906914"/>
            <a:ext cx="3802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41696" y="2281173"/>
            <a:ext cx="3995992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SATENA: </a:t>
            </a:r>
            <a:r>
              <a:rPr lang="es-CO" b="0" dirty="0"/>
              <a:t>4 vuelos semanales Bahía Solano-Medellín-Bahía Solano.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4569" y="3155045"/>
            <a:ext cx="4044353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46814" y="3220607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JOSÉ CELESTINO MUTIS (BSC):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46814" y="2954990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451721" y="14834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451720" y="17672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DEEC9DA-82B0-4D84-9524-D8E595940E25}"/>
              </a:ext>
            </a:extLst>
          </p:cNvPr>
          <p:cNvSpPr txBox="1"/>
          <p:nvPr/>
        </p:nvSpPr>
        <p:spPr>
          <a:xfrm>
            <a:off x="4497742" y="5692513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97AB3E-1DE6-4C8E-8124-88E046E88EC5}"/>
              </a:ext>
            </a:extLst>
          </p:cNvPr>
          <p:cNvSpPr txBox="1"/>
          <p:nvPr/>
        </p:nvSpPr>
        <p:spPr>
          <a:xfrm>
            <a:off x="4541696" y="1752574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AA9555-75FA-4591-B21E-12AECFEB8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31414"/>
            <a:ext cx="3736047" cy="15861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D0EA7B6-4E85-4120-BE7E-5BE66B769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5222797"/>
            <a:ext cx="3736047" cy="4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05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8" y="1054585"/>
            <a:ext cx="4311144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91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98" y="1365159"/>
            <a:ext cx="2890758" cy="621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68.878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16.178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162057"/>
            <a:ext cx="389470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SKSJ.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02 34 45.59 N-Longitud 072 38 21.79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1.419 largo x 20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33°C.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del Guaviare.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del Guaviare.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(8) 5840251.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1100-2300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 lunes a domingo.</a:t>
            </a: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 Urbanos.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Cajero Automático.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9" y="305544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42979" y="726389"/>
            <a:ext cx="4573633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JORGE ENRIQUE GONZALEZ TORRES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96019" y="1060525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José del Guaviare – Guaviare: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563346" y="1183910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708372" y="5861742"/>
            <a:ext cx="4111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775213" y="2236872"/>
            <a:ext cx="3995992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SATENA: </a:t>
            </a:r>
            <a:r>
              <a:rPr lang="es-CO" b="0" dirty="0"/>
              <a:t>4 vuelos semanales San José del Guaviare-Bogotá-San José del Guaviare.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775215" y="3155045"/>
            <a:ext cx="4044353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708371" y="3196210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JORGE ENRIQUE GONZALEZ TORRES (SJE):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775213" y="2912096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221422" y="1465697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221421" y="174946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DEEC9DA-82B0-4D84-9524-D8E595940E25}"/>
              </a:ext>
            </a:extLst>
          </p:cNvPr>
          <p:cNvSpPr txBox="1"/>
          <p:nvPr/>
        </p:nvSpPr>
        <p:spPr>
          <a:xfrm>
            <a:off x="4708371" y="5641382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97AB3E-1DE6-4C8E-8124-88E046E88EC5}"/>
              </a:ext>
            </a:extLst>
          </p:cNvPr>
          <p:cNvSpPr txBox="1"/>
          <p:nvPr/>
        </p:nvSpPr>
        <p:spPr>
          <a:xfrm>
            <a:off x="4775213" y="1668244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A9602A-0B05-4F47-B000-19CF530FC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15" y="3498087"/>
            <a:ext cx="3786717" cy="16076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5C70A8-5B7E-4BD4-95C9-26F2488D1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14" y="5183517"/>
            <a:ext cx="3786715" cy="4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26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1054585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92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8" y="1365159"/>
            <a:ext cx="2890758" cy="621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36.781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11.230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243065"/>
            <a:ext cx="389470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SKNA.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02 10 24,71 N-Longitud 073 47 10,23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1.581 largo x  16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29°C.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La Macarena.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La Macarena.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(8) 3159870.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 (entre la salida y la puesta del sol)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a Domingo.</a:t>
            </a:r>
            <a:endParaRPr lang="es-E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96" y="32381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4796" y="726389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EL REFUGIO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34512" y="106818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Macarena – Meta: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05473" y="5906914"/>
            <a:ext cx="3802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41696" y="2281173"/>
            <a:ext cx="3995992" cy="65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SATENA: </a:t>
            </a:r>
            <a:r>
              <a:rPr lang="es-CO" b="0" dirty="0"/>
              <a:t>3 vuelos semanales La Macarena-Bogotá-La Macarena.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4569" y="3155045"/>
            <a:ext cx="4044353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46814" y="3220607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EL REFUGIO (LMC):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46814" y="2954990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451721" y="14834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451720" y="17672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DEEC9DA-82B0-4D84-9524-D8E595940E25}"/>
              </a:ext>
            </a:extLst>
          </p:cNvPr>
          <p:cNvSpPr txBox="1"/>
          <p:nvPr/>
        </p:nvSpPr>
        <p:spPr>
          <a:xfrm>
            <a:off x="4497742" y="5657858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97AB3E-1DE6-4C8E-8124-88E046E88EC5}"/>
              </a:ext>
            </a:extLst>
          </p:cNvPr>
          <p:cNvSpPr txBox="1"/>
          <p:nvPr/>
        </p:nvSpPr>
        <p:spPr>
          <a:xfrm>
            <a:off x="4541696" y="1752574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destino nacional con 3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8CFF23-A915-4967-8BC8-0902ACAE5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814" y="3489335"/>
            <a:ext cx="3802573" cy="1614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18D756D-5D00-4F5D-9C32-BA183B88B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14" y="5199725"/>
            <a:ext cx="3802573" cy="4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89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E6BCECF-49D9-4121-9A2E-55733E768C7A}"/>
              </a:ext>
            </a:extLst>
          </p:cNvPr>
          <p:cNvSpPr/>
          <p:nvPr/>
        </p:nvSpPr>
        <p:spPr>
          <a:xfrm>
            <a:off x="-8879" y="1054585"/>
            <a:ext cx="4116283" cy="932117"/>
          </a:xfrm>
          <a:prstGeom prst="rect">
            <a:avLst/>
          </a:prstGeom>
          <a:solidFill>
            <a:srgbClr val="71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D24D3-D520-41EC-AAEE-D85E967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05/11/2019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557E6-B015-4149-BBC3-70E4AD50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D7E50-2C5F-4B1E-8290-460B0636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93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3487BB0-4607-4780-A542-93F5B7AB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8" y="1365159"/>
            <a:ext cx="2890758" cy="621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15.371 habitantes al 2019*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O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de 11.640 km2.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4EFB66-DD1A-4EAD-905F-79D28564A96A}"/>
              </a:ext>
            </a:extLst>
          </p:cNvPr>
          <p:cNvSpPr txBox="1"/>
          <p:nvPr/>
        </p:nvSpPr>
        <p:spPr>
          <a:xfrm>
            <a:off x="188617" y="2243065"/>
            <a:ext cx="3894709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CO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AEROPUERTO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OACI: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SKLG.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IATA: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LQM.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Latitud: 00 10 55.14 S - Longitud 74 46 15.56 W.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Pista (m):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1.199 largo x  15 ancho.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de Referencia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27°C.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Propietario: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Puerto Leguizamo.</a:t>
            </a: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Explotador: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Puerto Leguizamo.</a:t>
            </a:r>
            <a:endParaRPr lang="es-CO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Teléfono: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+57 3124972191.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operación aeropuerto: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 (entre la salida y la puesta del sol) </a:t>
            </a:r>
            <a:r>
              <a:rPr lang="es-CO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a Domingo.</a:t>
            </a:r>
            <a:endParaRPr lang="es-E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s-CO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CO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 COMERCIAL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Taxis.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médicas: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endParaRPr lang="es-E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214313" indent="-214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turística: </a:t>
            </a:r>
            <a:r>
              <a:rPr lang="es-E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D17869F-11FD-436D-8BA3-6A8578F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96" y="323815"/>
            <a:ext cx="3133437" cy="589557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AEROPUERTO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9E33E78-0324-4805-B6F1-414D3956869B}"/>
              </a:ext>
            </a:extLst>
          </p:cNvPr>
          <p:cNvSpPr txBox="1">
            <a:spLocks/>
          </p:cNvSpPr>
          <p:nvPr/>
        </p:nvSpPr>
        <p:spPr>
          <a:xfrm>
            <a:off x="184796" y="726389"/>
            <a:ext cx="3490551" cy="404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70C0"/>
                </a:solidFill>
              </a:rPr>
              <a:t>CAUCAYA</a:t>
            </a:r>
            <a:endParaRPr lang="es-CO" sz="1800" b="0" dirty="0">
              <a:solidFill>
                <a:srgbClr val="0070C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8938B9-CFC8-4701-8C2B-B747AAFC0AE0}"/>
              </a:ext>
            </a:extLst>
          </p:cNvPr>
          <p:cNvSpPr/>
          <p:nvPr/>
        </p:nvSpPr>
        <p:spPr>
          <a:xfrm>
            <a:off x="334512" y="1068186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Leguizamo – Putumayo: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3BA1EA-C8BF-470A-B713-C0621647950F}"/>
              </a:ext>
            </a:extLst>
          </p:cNvPr>
          <p:cNvCxnSpPr>
            <a:cxnSpLocks/>
          </p:cNvCxnSpPr>
          <p:nvPr/>
        </p:nvCxnSpPr>
        <p:spPr>
          <a:xfrm>
            <a:off x="4339702" y="1197469"/>
            <a:ext cx="0" cy="5038974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A1B9E0-560F-40F4-8A7C-C4A270769D3F}"/>
              </a:ext>
            </a:extLst>
          </p:cNvPr>
          <p:cNvSpPr txBox="1"/>
          <p:nvPr/>
        </p:nvSpPr>
        <p:spPr>
          <a:xfrm>
            <a:off x="194397" y="5826860"/>
            <a:ext cx="389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AIP</a:t>
            </a:r>
            <a:r>
              <a:rPr lang="es-CO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http://www.aerocivil.gov.co/servicios-a-la-navegacion/servicio-de-informacion-aeronautica-ais/aerodromos</a:t>
            </a:r>
            <a:endParaRPr lang="es-CO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280A1B6-CD30-42BE-8249-F33D5945C4A6}"/>
              </a:ext>
            </a:extLst>
          </p:cNvPr>
          <p:cNvSpPr txBox="1"/>
          <p:nvPr/>
        </p:nvSpPr>
        <p:spPr>
          <a:xfrm>
            <a:off x="4505473" y="5850773"/>
            <a:ext cx="3802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Boletines Operacionales Oficina de Transporte Aéreo </a:t>
            </a:r>
            <a:r>
              <a:rPr lang="es-CO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http://www.aerocivil.gov.co/atencion/estadisticas-de-las-actividades-aeronauticas/boletines-operacionales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A66E13F-6CDE-4D9E-8AE0-38CC731ED77B}"/>
              </a:ext>
            </a:extLst>
          </p:cNvPr>
          <p:cNvSpPr txBox="1"/>
          <p:nvPr/>
        </p:nvSpPr>
        <p:spPr>
          <a:xfrm>
            <a:off x="4511806" y="2116710"/>
            <a:ext cx="3995992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dirty="0"/>
              <a:t>AEROLÍNEAS OPERADORAS SERVICIOS REGULARES:</a:t>
            </a:r>
          </a:p>
          <a:p>
            <a:r>
              <a:rPr lang="es-CO" dirty="0"/>
              <a:t>SATENA: </a:t>
            </a:r>
            <a:r>
              <a:rPr lang="es-CO" b="0" dirty="0"/>
              <a:t>2 vuelos semanales Puerto Leguizamo-Florencia-Puerto Leguizamo y 2 vuelos semanales Puerto Leguizamo-Puerto Asís-Puerto Leguizamo.</a:t>
            </a:r>
            <a:endParaRPr lang="es-CO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FC6251-F2C0-4697-A2C3-62B3B1C61059}"/>
              </a:ext>
            </a:extLst>
          </p:cNvPr>
          <p:cNvCxnSpPr>
            <a:cxnSpLocks/>
          </p:cNvCxnSpPr>
          <p:nvPr/>
        </p:nvCxnSpPr>
        <p:spPr>
          <a:xfrm>
            <a:off x="4564569" y="3155045"/>
            <a:ext cx="4044353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0212A-0AFF-4EF6-82D2-83F1AA5D60EF}"/>
              </a:ext>
            </a:extLst>
          </p:cNvPr>
          <p:cNvSpPr txBox="1"/>
          <p:nvPr/>
        </p:nvSpPr>
        <p:spPr>
          <a:xfrm>
            <a:off x="4546814" y="3220607"/>
            <a:ext cx="4340677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05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CO" sz="1100" dirty="0"/>
              <a:t>ESTADÍSTICAS CAUCAYA (LQM):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9B7EAF-0BDE-4A44-A8A4-2C25AC61CEDA}"/>
              </a:ext>
            </a:extLst>
          </p:cNvPr>
          <p:cNvSpPr txBox="1"/>
          <p:nvPr/>
        </p:nvSpPr>
        <p:spPr>
          <a:xfrm>
            <a:off x="194397" y="6115162"/>
            <a:ext cx="394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>
                <a:solidFill>
                  <a:srgbClr val="0070C0"/>
                </a:solidFill>
              </a:rPr>
              <a:t>*</a:t>
            </a:r>
            <a:r>
              <a:rPr lang="es-CO" sz="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población DANE 2005-2020. </a:t>
            </a:r>
            <a:endParaRPr lang="es-CO" sz="800" i="1" dirty="0">
              <a:solidFill>
                <a:srgbClr val="0070C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42345E-6358-4571-A265-AAE45E33EB29}"/>
              </a:ext>
            </a:extLst>
          </p:cNvPr>
          <p:cNvSpPr txBox="1"/>
          <p:nvPr/>
        </p:nvSpPr>
        <p:spPr>
          <a:xfrm>
            <a:off x="4541696" y="2954990"/>
            <a:ext cx="42069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" sz="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 de datos Grupo Servicios Aerocomerciales.</a:t>
            </a:r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64BA823-466B-4F61-A573-42CB1D004B52}"/>
              </a:ext>
            </a:extLst>
          </p:cNvPr>
          <p:cNvSpPr/>
          <p:nvPr/>
        </p:nvSpPr>
        <p:spPr>
          <a:xfrm>
            <a:off x="451721" y="1483478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A40221A-7DCD-4D3A-ABC5-1B705780C38E}"/>
              </a:ext>
            </a:extLst>
          </p:cNvPr>
          <p:cNvSpPr/>
          <p:nvPr/>
        </p:nvSpPr>
        <p:spPr>
          <a:xfrm>
            <a:off x="451720" y="1767249"/>
            <a:ext cx="124287" cy="12428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DEEC9DA-82B0-4D84-9524-D8E595940E25}"/>
              </a:ext>
            </a:extLst>
          </p:cNvPr>
          <p:cNvSpPr txBox="1"/>
          <p:nvPr/>
        </p:nvSpPr>
        <p:spPr>
          <a:xfrm>
            <a:off x="4497742" y="5578914"/>
            <a:ext cx="3669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Trafico de Aeropuertos.</a:t>
            </a:r>
            <a:endParaRPr lang="es-CO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97AB3E-1DE6-4C8E-8124-88E046E88EC5}"/>
              </a:ext>
            </a:extLst>
          </p:cNvPr>
          <p:cNvSpPr txBox="1"/>
          <p:nvPr/>
        </p:nvSpPr>
        <p:spPr>
          <a:xfrm>
            <a:off x="4505473" y="1647590"/>
            <a:ext cx="393621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destinos nacionales con 4 frecuencias semanales.</a:t>
            </a:r>
            <a:endParaRPr lang="es-CO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D170BA-457B-4D1A-A946-69EAEFC0F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050" y="3480543"/>
            <a:ext cx="3669936" cy="15581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665D4E5-2640-40A5-9BC2-1F596C2FB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14" y="5128693"/>
            <a:ext cx="3676172" cy="4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4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52FF684097FB34BB0F38073FF33F6BF" ma:contentTypeVersion="2" ma:contentTypeDescription="Upload an image." ma:contentTypeScope="" ma:versionID="696e9b374f9887470941f5a5ba11a4ce">
  <xsd:schema xmlns:xsd="http://www.w3.org/2001/XMLSchema" xmlns:xs="http://www.w3.org/2001/XMLSchema" xmlns:p="http://schemas.microsoft.com/office/2006/metadata/properties" xmlns:ns1="http://schemas.microsoft.com/sharepoint/v3" xmlns:ns2="B14B8F4F-DE12-475C-A598-BEF6D5243022" xmlns:ns3="http://schemas.microsoft.com/sharepoint/v3/fields" xmlns:ns4="b14b8f4f-de12-475c-a598-bef6d5243022" targetNamespace="http://schemas.microsoft.com/office/2006/metadata/properties" ma:root="true" ma:fieldsID="4607f47c94becdbb4e10393eaa6800e4" ns1:_="" ns2:_="" ns3:_="" ns4:_="">
    <xsd:import namespace="http://schemas.microsoft.com/sharepoint/v3"/>
    <xsd:import namespace="B14B8F4F-DE12-475C-A598-BEF6D5243022"/>
    <xsd:import namespace="http://schemas.microsoft.com/sharepoint/v3/fields"/>
    <xsd:import namespace="b14b8f4f-de12-475c-a598-bef6d524302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_x006b_pd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B8F4F-DE12-475C-A598-BEF6D524302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b8f4f-de12-475c-a598-bef6d5243022" elementFormDefault="qualified">
    <xsd:import namespace="http://schemas.microsoft.com/office/2006/documentManagement/types"/>
    <xsd:import namespace="http://schemas.microsoft.com/office/infopath/2007/PartnerControls"/>
    <xsd:element name="_x006b_pd8" ma:index="29" nillable="true" ma:displayName="Filtro" ma:internalName="_x006b_pd8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14B8F4F-DE12-475C-A598-BEF6D5243022" xsi:nil="true"/>
    <PublishingExpirationDate xmlns="http://schemas.microsoft.com/sharepoint/v3" xsi:nil="true"/>
    <PublishingStartDate xmlns="http://schemas.microsoft.com/sharepoint/v3" xsi:nil="true"/>
    <_x006b_pd8 xmlns="b14b8f4f-de12-475c-a598-bef6d5243022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9951614-BEA2-4CA7-800B-32A6F9EDD4F2}"/>
</file>

<file path=customXml/itemProps2.xml><?xml version="1.0" encoding="utf-8"?>
<ds:datastoreItem xmlns:ds="http://schemas.openxmlformats.org/officeDocument/2006/customXml" ds:itemID="{CAD365D2-9FDF-470A-941D-6C271543D83B}"/>
</file>

<file path=customXml/itemProps3.xml><?xml version="1.0" encoding="utf-8"?>
<ds:datastoreItem xmlns:ds="http://schemas.openxmlformats.org/officeDocument/2006/customXml" ds:itemID="{DF8FB143-6A6A-4C56-9004-703C1F7248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29498</TotalTime>
  <Words>17595</Words>
  <Application>Microsoft Office PowerPoint</Application>
  <PresentationFormat>Presentación en pantalla (4:3)</PresentationFormat>
  <Paragraphs>3884</Paragraphs>
  <Slides>93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93</vt:i4>
      </vt:variant>
    </vt:vector>
  </HeadingPairs>
  <TitlesOfParts>
    <vt:vector size="97" baseType="lpstr">
      <vt:lpstr>Arial</vt:lpstr>
      <vt:lpstr>Arial Black</vt:lpstr>
      <vt:lpstr>Calibri</vt:lpstr>
      <vt:lpstr>Tema de Office</vt:lpstr>
      <vt:lpstr>DE LOS AEROPUERTOS COLOMBIANOS</vt:lpstr>
      <vt:lpstr>Presentación de PowerPoint</vt:lpstr>
      <vt:lpstr>Presentación de PowerPoint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  <vt:lpstr>AEROPUERTO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CAMILO</dc:creator>
  <cp:keywords/>
  <dc:description/>
  <cp:lastModifiedBy>Diego Alejandro Garnica Huertas</cp:lastModifiedBy>
  <cp:revision>1342</cp:revision>
  <cp:lastPrinted>2019-08-22T21:58:28Z</cp:lastPrinted>
  <dcterms:created xsi:type="dcterms:W3CDTF">2015-08-10T15:28:24Z</dcterms:created>
  <dcterms:modified xsi:type="dcterms:W3CDTF">2019-11-06T16:51:08Z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0x0101009148F5A04DDD49CBA7127AADA5FB792B00AADE34325A8B49CDA8BB4DB53328F21400B52FF684097FB34BB0F38073FF33F6BF</vt:lpwstr>
  </property>
</Properties>
</file>